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Archivo Black" panose="020B0604020202020204" charset="0"/>
      <p:regular r:id="rId39"/>
    </p:embeddedFont>
    <p:embeddedFont>
      <p:font typeface="Roboto" panose="020B060402020202020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Consolas" panose="020B0609020204030204" pitchFamily="49" charset="0"/>
      <p:regular r:id="rId48"/>
      <p:bold r:id="rId49"/>
      <p:italic r:id="rId50"/>
      <p:boldItalic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0432cbf6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0432cbf6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Browser HiJacking which is different than a ransomware attack.</a:t>
            </a:r>
            <a:endParaRPr/>
          </a:p>
          <a:p>
            <a:pPr marL="0" lvl="0" indent="0" algn="l" rtl="0">
              <a:spcBef>
                <a:spcPts val="0"/>
              </a:spcBef>
              <a:spcAft>
                <a:spcPts val="0"/>
              </a:spcAft>
              <a:buNone/>
            </a:pPr>
            <a:r>
              <a:rPr lang="en"/>
              <a:t>Ransomware encrypts all your files and doesn’t allow you to open and view them.</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0432cbf6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0432cbf6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0432cbf6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0432cbf6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0432cbf64_3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0432cbf64_3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addresses are not meant to be private and secret.  Address and phone number in the old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0432cbf6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0432cbf6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0432cbf64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0432cbf64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0432cbf64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0432cbf64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292a74ab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292a74a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0432cbf64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0432cbf64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0432cbf6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0432cbf6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23bb19c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23bb19c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come via email</a:t>
            </a:r>
            <a:endParaRPr/>
          </a:p>
          <a:p>
            <a:pPr marL="0" lvl="0" indent="0" algn="l" rtl="0">
              <a:spcBef>
                <a:spcPts val="0"/>
              </a:spcBef>
              <a:spcAft>
                <a:spcPts val="0"/>
              </a:spcAft>
              <a:buNone/>
            </a:pPr>
            <a:r>
              <a:rPr lang="en"/>
              <a:t>You post questions to the group by sending an email.</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02eb331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02eb331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2d86ce27e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2d86ce27e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2d86ce27e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2d86ce27e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start migrating older sites to New Google Sites!  Again let me help!</a:t>
            </a:r>
            <a:endParaRPr/>
          </a:p>
          <a:p>
            <a:pPr marL="0" lvl="0" indent="0" algn="l" rtl="0">
              <a:spcBef>
                <a:spcPts val="0"/>
              </a:spcBef>
              <a:spcAft>
                <a:spcPts val="0"/>
              </a:spcAft>
              <a:buNone/>
            </a:pPr>
            <a:r>
              <a:rPr lang="en"/>
              <a:t>Google site migration tool from old classic sites to new google sites</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2d86ce27e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2d86ce27e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03d6265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03d6265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of our parishes are using Formed.org and other streamed media in their faith formation classes.  If your parish hall or RE center is seperate and doesn’t have internet, it makes it difficult to provide that content.  But paying an additional monthly fee for internet at that location can be quite expensive on already strained budgets.</a:t>
            </a:r>
            <a:endParaRPr/>
          </a:p>
          <a:p>
            <a:pPr marL="0" lvl="0" indent="0" algn="l" rtl="0">
              <a:spcBef>
                <a:spcPts val="0"/>
              </a:spcBef>
              <a:spcAft>
                <a:spcPts val="0"/>
              </a:spcAft>
              <a:buNone/>
            </a:pPr>
            <a:r>
              <a:rPr lang="en"/>
              <a:t>Monthly fees for internet typically range from $75-$100 per month.</a:t>
            </a:r>
            <a:endParaRPr/>
          </a:p>
          <a:p>
            <a:pPr marL="0" lvl="0" indent="0" algn="l" rtl="0">
              <a:spcBef>
                <a:spcPts val="0"/>
              </a:spcBef>
              <a:spcAft>
                <a:spcPts val="0"/>
              </a:spcAft>
              <a:buNone/>
            </a:pPr>
            <a:r>
              <a:rPr lang="en"/>
              <a:t>Setting this up per building will run approximately $2,500-$3,000.  Return on investment in 2-3 years.</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2d86ce27e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2d86ce27e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2d86ce27e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2d86ce27e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2d86ce27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2d86ce27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Doesn’t mean that these programs stop working BUT they will no longer be patched or updated.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0432cbf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0432cbf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2d86ce27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2d86ce27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2d86ce27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2d86ce27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get a question and you want to respond, just hit reply and everyone in the group will see your comments.  You can take your conversation offline and email someone directly as well.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020448c1b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020448c1b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Online BACKUPs are my favorite because they take the human error out of the equation for the most part.  Staff changes, people get busy, backups get forgotten</a:t>
            </a:r>
            <a:endParaRPr/>
          </a:p>
          <a:p>
            <a:pPr marL="0" lvl="0" indent="0" algn="l" rtl="0">
              <a:spcBef>
                <a:spcPts val="0"/>
              </a:spcBef>
              <a:spcAft>
                <a:spcPts val="0"/>
              </a:spcAft>
              <a:buNone/>
            </a:pPr>
            <a:r>
              <a:rPr lang="en"/>
              <a:t>Google’s Backup and Sync </a:t>
            </a:r>
            <a:endParaRPr/>
          </a:p>
          <a:p>
            <a:pPr marL="0" lvl="0" indent="0" algn="l" rtl="0">
              <a:spcBef>
                <a:spcPts val="0"/>
              </a:spcBef>
              <a:spcAft>
                <a:spcPts val="0"/>
              </a:spcAft>
              <a:buNone/>
            </a:pPr>
            <a:endParaRPr/>
          </a:p>
          <a:p>
            <a:pPr marL="0" lvl="0" indent="0" algn="l" rtl="0">
              <a:spcBef>
                <a:spcPts val="0"/>
              </a:spcBef>
              <a:spcAft>
                <a:spcPts val="0"/>
              </a:spcAft>
              <a:buNone/>
            </a:pPr>
            <a:r>
              <a:rPr lang="en"/>
              <a:t>Carbonite, Mozy Home, MyBackupplan etc.</a:t>
            </a:r>
            <a:endParaRPr/>
          </a:p>
          <a:p>
            <a:pPr marL="0" lvl="0" indent="0" algn="l" rtl="0">
              <a:spcBef>
                <a:spcPts val="0"/>
              </a:spcBef>
              <a:spcAft>
                <a:spcPts val="0"/>
              </a:spcAft>
              <a:buNone/>
            </a:pPr>
            <a:r>
              <a:rPr lang="en"/>
              <a:t>$60 a year is a small price to pay for have your data safe!</a:t>
            </a:r>
            <a:endParaRPr/>
          </a:p>
          <a:p>
            <a:pPr marL="0" lvl="0" indent="0" algn="l" rtl="0">
              <a:spcBef>
                <a:spcPts val="0"/>
              </a:spcBef>
              <a:spcAft>
                <a:spcPts val="0"/>
              </a:spcAft>
              <a:buNone/>
            </a:pPr>
            <a:endParaRPr/>
          </a:p>
        </p:txBody>
      </p:sp>
      <p:sp>
        <p:nvSpPr>
          <p:cNvPr id="286" name="Google Shape;286;g4020448c1b_0_2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2d86ce27e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2d86ce27e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2d86ce27e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42d86ce27e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 sz="1200" b="0" i="0" u="none" strike="noStrike" cap="none">
                <a:solidFill>
                  <a:schemeClr val="dk1"/>
                </a:solidFill>
                <a:latin typeface="Calibri"/>
                <a:ea typeface="Calibri"/>
                <a:cs typeface="Calibri"/>
                <a:sym typeface="Calibri"/>
              </a:rPr>
              <a:t>to learn more about the Knowledge panel click on the link</a:t>
            </a:r>
            <a:endParaRPr/>
          </a:p>
          <a:p>
            <a:pPr marL="0" marR="0" lvl="0" indent="0" algn="l" rtl="0">
              <a:spcBef>
                <a:spcPts val="0"/>
              </a:spcBef>
              <a:spcAft>
                <a:spcPts val="0"/>
              </a:spcAft>
              <a:buClr>
                <a:schemeClr val="dk1"/>
              </a:buClr>
              <a:buFont typeface="Calibri"/>
              <a:buNone/>
            </a:pPr>
            <a:r>
              <a:rPr lang="en" sz="1200" b="0" i="0" u="none" strike="noStrike" cap="none">
                <a:solidFill>
                  <a:schemeClr val="dk1"/>
                </a:solidFill>
                <a:latin typeface="Calibri"/>
                <a:ea typeface="Calibri"/>
                <a:cs typeface="Calibri"/>
                <a:sym typeface="Calibri"/>
              </a:rPr>
              <a:t>Always click on the Own this business and submit your additional info to Google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If you don’t have one</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ADD ONE</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99" name="Google Shape;299;g42d86ce27e_0_25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2d86ce27e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2d86ce27e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2d86ce27e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2d86ce27e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0432cbf64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0432cbf64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2d86ce2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2d86ce2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49a797b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49a797b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days security can make us all a little crazy and wonder what we can do to protect ourselves and our organizations.  Being aware, educating ourselves and noticing details.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020448c1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020448c1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0432cbf64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0432cbf64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COVER YOUR WEBCAMS on your laptops when not in use!  Urge all young people to do the same.  Especially with computers in bedrooms.</a:t>
            </a:r>
            <a:endParaRPr/>
          </a:p>
          <a:p>
            <a:pPr marL="0" lvl="0" indent="0" algn="l" rtl="0">
              <a:spcBef>
                <a:spcPts val="0"/>
              </a:spcBef>
              <a:spcAft>
                <a:spcPts val="0"/>
              </a:spcAft>
              <a:buNone/>
            </a:pPr>
            <a:r>
              <a:rPr lang="en"/>
              <a:t>Men posing as cute teenage girls-CatFishing</a:t>
            </a:r>
            <a:endParaRPr/>
          </a:p>
          <a:p>
            <a:pPr marL="0" lvl="0" indent="0" algn="l" rtl="0">
              <a:spcBef>
                <a:spcPts val="0"/>
              </a:spcBef>
              <a:spcAft>
                <a:spcPts val="0"/>
              </a:spcAft>
              <a:buNone/>
            </a:pPr>
            <a:r>
              <a:rPr lang="en"/>
              <a:t>Men preying upon young girls after installing malware and software that can turn on their webcams, their microphones and keyloggers to capture usernames, passwords and read emails.</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0432cbf64_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0432cbf64_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0432cbf64_3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0432cbf64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1pPr>
            <a:lvl2pPr marL="0" marR="0" lvl="1"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2pPr>
            <a:lvl3pPr marL="0" marR="0" lvl="2"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3pPr>
            <a:lvl4pPr marL="0" marR="0" lvl="3"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4pPr>
            <a:lvl5pPr marL="0" marR="0" lvl="4"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5pPr>
            <a:lvl6pPr marL="457200" marR="0" lvl="5"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6pPr>
            <a:lvl7pPr marL="914400" marR="0" lvl="6"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7pPr>
            <a:lvl8pPr marL="1371600" marR="0" lvl="7"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8pPr>
            <a:lvl9pPr marL="1828800" marR="0" lvl="8" indent="0" algn="ctr" rtl="0">
              <a:spcBef>
                <a:spcPts val="0"/>
              </a:spcBef>
              <a:spcAft>
                <a:spcPts val="0"/>
              </a:spcAft>
              <a:buSzPts val="3200"/>
              <a:buNone/>
              <a:defRPr sz="4400" b="0" i="0" u="none" strike="noStrike" cap="none">
                <a:solidFill>
                  <a:srgbClr val="0E043D"/>
                </a:solidFill>
                <a:latin typeface="Calibri"/>
                <a:ea typeface="Calibri"/>
                <a:cs typeface="Calibri"/>
                <a:sym typeface="Calibri"/>
              </a:defRPr>
            </a:lvl9pPr>
          </a:lstStyle>
          <a:p>
            <a:endParaRPr/>
          </a:p>
        </p:txBody>
      </p:sp>
      <p:sp>
        <p:nvSpPr>
          <p:cNvPr id="65" name="Google Shape;65;p13"/>
          <p:cNvSpPr txBox="1">
            <a:spLocks noGrp="1"/>
          </p:cNvSpPr>
          <p:nvPr>
            <p:ph type="body" idx="1"/>
          </p:nvPr>
        </p:nvSpPr>
        <p:spPr>
          <a:xfrm>
            <a:off x="457200" y="1200150"/>
            <a:ext cx="8229600" cy="2876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0E043D"/>
              </a:buClr>
              <a:buSzPts val="3200"/>
              <a:buFont typeface="Arial"/>
              <a:buChar char="•"/>
              <a:defRPr sz="3200" b="0" i="0" u="none" strike="noStrike" cap="none">
                <a:solidFill>
                  <a:srgbClr val="0E043D"/>
                </a:solidFill>
                <a:latin typeface="Calibri"/>
                <a:ea typeface="Calibri"/>
                <a:cs typeface="Calibri"/>
                <a:sym typeface="Calibri"/>
              </a:defRPr>
            </a:lvl1pPr>
            <a:lvl2pPr marL="914400" marR="0" lvl="1" indent="-406400" algn="l" rtl="0">
              <a:spcBef>
                <a:spcPts val="560"/>
              </a:spcBef>
              <a:spcAft>
                <a:spcPts val="0"/>
              </a:spcAft>
              <a:buClr>
                <a:srgbClr val="0E043D"/>
              </a:buClr>
              <a:buSzPts val="2800"/>
              <a:buFont typeface="Arial"/>
              <a:buChar char="–"/>
              <a:defRPr sz="2800" b="0" i="0" u="none" strike="noStrike" cap="none">
                <a:solidFill>
                  <a:srgbClr val="0E043D"/>
                </a:solidFill>
                <a:latin typeface="Calibri"/>
                <a:ea typeface="Calibri"/>
                <a:cs typeface="Calibri"/>
                <a:sym typeface="Calibri"/>
              </a:defRPr>
            </a:lvl2pPr>
            <a:lvl3pPr marL="1371600" marR="0" lvl="2" indent="-381000" algn="l" rtl="0">
              <a:spcBef>
                <a:spcPts val="480"/>
              </a:spcBef>
              <a:spcAft>
                <a:spcPts val="0"/>
              </a:spcAft>
              <a:buClr>
                <a:srgbClr val="0E043D"/>
              </a:buClr>
              <a:buSzPts val="2400"/>
              <a:buFont typeface="Arial"/>
              <a:buChar char="•"/>
              <a:defRPr sz="2400" b="0" i="0" u="none" strike="noStrike" cap="none">
                <a:solidFill>
                  <a:srgbClr val="0E043D"/>
                </a:solidFill>
                <a:latin typeface="Calibri"/>
                <a:ea typeface="Calibri"/>
                <a:cs typeface="Calibri"/>
                <a:sym typeface="Calibri"/>
              </a:defRPr>
            </a:lvl3pPr>
            <a:lvl4pPr marL="1828800" marR="0" lvl="3" indent="-381000" algn="l" rtl="0">
              <a:spcBef>
                <a:spcPts val="480"/>
              </a:spcBef>
              <a:spcAft>
                <a:spcPts val="0"/>
              </a:spcAft>
              <a:buClr>
                <a:srgbClr val="0E043D"/>
              </a:buClr>
              <a:buSzPts val="2400"/>
              <a:buFont typeface="Arial"/>
              <a:buChar char="–"/>
              <a:defRPr sz="2400" b="0" i="0" u="none" strike="noStrike" cap="none">
                <a:solidFill>
                  <a:srgbClr val="0E043D"/>
                </a:solidFill>
                <a:latin typeface="Calibri"/>
                <a:ea typeface="Calibri"/>
                <a:cs typeface="Calibri"/>
                <a:sym typeface="Calibri"/>
              </a:defRPr>
            </a:lvl4pPr>
            <a:lvl5pPr marL="2286000" marR="0" lvl="4" indent="-381000" algn="l" rtl="0">
              <a:spcBef>
                <a:spcPts val="480"/>
              </a:spcBef>
              <a:spcAft>
                <a:spcPts val="0"/>
              </a:spcAft>
              <a:buClr>
                <a:srgbClr val="0E043D"/>
              </a:buClr>
              <a:buSzPts val="2400"/>
              <a:buFont typeface="Arial"/>
              <a:buChar char="»"/>
              <a:defRPr sz="2400" b="0" i="0" u="none" strike="noStrike" cap="none">
                <a:solidFill>
                  <a:srgbClr val="0E043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3" name="Google Shape;8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5" name="Google Shape;9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 name="Google Shape;9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 name="Google Shape;102;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4" name="Google Shape;10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07" name="Google Shape;10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0" name="Google Shape;110;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1" name="Google Shape;11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434343"/>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1" name="Google Shape;7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72" name="Google Shape;7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c3.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google.com/mail/help/terms_of_us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google.com/mail/contact/abuse?hl=e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go.microsoft.com/fwlink/?linkid=200394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google.com/business/answer/6331288?hl=en"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a:spLocks noGrp="1"/>
          </p:cNvSpPr>
          <p:nvPr>
            <p:ph type="ctrTitle"/>
          </p:nvPr>
        </p:nvSpPr>
        <p:spPr>
          <a:xfrm>
            <a:off x="390525" y="1819275"/>
            <a:ext cx="8222100" cy="166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Security Updates </a:t>
            </a:r>
            <a:endParaRPr/>
          </a:p>
          <a:p>
            <a:pPr marL="0" lvl="0" indent="0" algn="ctr" rtl="0">
              <a:spcBef>
                <a:spcPts val="0"/>
              </a:spcBef>
              <a:spcAft>
                <a:spcPts val="0"/>
              </a:spcAft>
              <a:buNone/>
            </a:pPr>
            <a:r>
              <a:rPr lang="en"/>
              <a:t>and </a:t>
            </a:r>
            <a:endParaRPr/>
          </a:p>
          <a:p>
            <a:pPr marL="0" lvl="0" indent="0" algn="ctr" rtl="0">
              <a:spcBef>
                <a:spcPts val="0"/>
              </a:spcBef>
              <a:spcAft>
                <a:spcPts val="0"/>
              </a:spcAft>
              <a:buNone/>
            </a:pPr>
            <a:r>
              <a:rPr lang="en"/>
              <a:t>“Techie” Stuff	</a:t>
            </a:r>
            <a:endParaRPr/>
          </a:p>
        </p:txBody>
      </p:sp>
      <p:sp>
        <p:nvSpPr>
          <p:cNvPr id="119" name="Google Shape;119;p26"/>
          <p:cNvSpPr txBox="1">
            <a:spLocks noGrp="1"/>
          </p:cNvSpPr>
          <p:nvPr>
            <p:ph type="subTitle" idx="1"/>
          </p:nvPr>
        </p:nvSpPr>
        <p:spPr>
          <a:xfrm>
            <a:off x="543225" y="3753530"/>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Dawn Wolf, Director of Information Systems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5"/>
          <p:cNvPicPr preferRelativeResize="0"/>
          <p:nvPr/>
        </p:nvPicPr>
        <p:blipFill>
          <a:blip r:embed="rId3">
            <a:alphaModFix/>
          </a:blip>
          <a:stretch>
            <a:fillRect/>
          </a:stretch>
        </p:blipFill>
        <p:spPr>
          <a:xfrm>
            <a:off x="107625" y="0"/>
            <a:ext cx="8949250" cy="5400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6"/>
          <p:cNvPicPr preferRelativeResize="0"/>
          <p:nvPr/>
        </p:nvPicPr>
        <p:blipFill>
          <a:blip r:embed="rId3">
            <a:alphaModFix/>
          </a:blip>
          <a:stretch>
            <a:fillRect/>
          </a:stretch>
        </p:blipFill>
        <p:spPr>
          <a:xfrm>
            <a:off x="152400" y="0"/>
            <a:ext cx="88736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7"/>
          <p:cNvPicPr preferRelativeResize="0"/>
          <p:nvPr/>
        </p:nvPicPr>
        <p:blipFill>
          <a:blip r:embed="rId3">
            <a:alphaModFix/>
          </a:blip>
          <a:stretch>
            <a:fillRect/>
          </a:stretch>
        </p:blipFill>
        <p:spPr>
          <a:xfrm>
            <a:off x="436875" y="0"/>
            <a:ext cx="81433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How did they get my email address?	</a:t>
            </a:r>
            <a:endParaRPr sz="3600"/>
          </a:p>
        </p:txBody>
      </p:sp>
      <p:sp>
        <p:nvSpPr>
          <p:cNvPr id="187" name="Google Shape;187;p3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More Importantly</a:t>
            </a:r>
            <a:endParaRPr sz="4800" b="1">
              <a:solidFill>
                <a:srgbClr val="FF0000"/>
              </a:solidFill>
            </a:endParaRPr>
          </a:p>
          <a:p>
            <a:pPr marL="0" lvl="0" indent="0" algn="ctr" rtl="0">
              <a:spcBef>
                <a:spcPts val="1600"/>
              </a:spcBef>
              <a:spcAft>
                <a:spcPts val="0"/>
              </a:spcAft>
              <a:buNone/>
            </a:pPr>
            <a:r>
              <a:rPr lang="en" sz="3000"/>
              <a:t>How did they get my password?</a:t>
            </a:r>
            <a:endParaRPr sz="3000"/>
          </a:p>
          <a:p>
            <a:pPr marL="0" lvl="0" indent="0" algn="ctr" rtl="0">
              <a:spcBef>
                <a:spcPts val="1600"/>
              </a:spcBef>
              <a:spcAft>
                <a:spcPts val="1600"/>
              </a:spcAft>
              <a:buNone/>
            </a:pP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9"/>
          <p:cNvSpPr txBox="1">
            <a:spLocks noGrp="1"/>
          </p:cNvSpPr>
          <p:nvPr>
            <p:ph type="title"/>
          </p:nvPr>
        </p:nvSpPr>
        <p:spPr>
          <a:xfrm>
            <a:off x="460950" y="169800"/>
            <a:ext cx="8222100" cy="146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Just SOME of the Data Breaches...</a:t>
            </a:r>
            <a:endParaRPr sz="4800"/>
          </a:p>
        </p:txBody>
      </p:sp>
      <p:sp>
        <p:nvSpPr>
          <p:cNvPr id="193" name="Google Shape;193;p39"/>
          <p:cNvSpPr txBox="1">
            <a:spLocks noGrp="1"/>
          </p:cNvSpPr>
          <p:nvPr>
            <p:ph type="body" idx="1"/>
          </p:nvPr>
        </p:nvSpPr>
        <p:spPr>
          <a:xfrm>
            <a:off x="176825" y="1806750"/>
            <a:ext cx="4295100" cy="3236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Equifax</a:t>
            </a:r>
            <a:endParaRPr/>
          </a:p>
          <a:p>
            <a:pPr marL="457200" lvl="0" indent="-317500" algn="l" rtl="0">
              <a:spcBef>
                <a:spcPts val="0"/>
              </a:spcBef>
              <a:spcAft>
                <a:spcPts val="0"/>
              </a:spcAft>
              <a:buSzPts val="1400"/>
              <a:buChar char="●"/>
            </a:pPr>
            <a:r>
              <a:rPr lang="en"/>
              <a:t>Kmart</a:t>
            </a:r>
            <a:endParaRPr/>
          </a:p>
          <a:p>
            <a:pPr marL="457200" lvl="0" indent="-317500" algn="l" rtl="0">
              <a:spcBef>
                <a:spcPts val="0"/>
              </a:spcBef>
              <a:spcAft>
                <a:spcPts val="0"/>
              </a:spcAft>
              <a:buSzPts val="1400"/>
              <a:buChar char="●"/>
            </a:pPr>
            <a:r>
              <a:rPr lang="en"/>
              <a:t>Home Depot</a:t>
            </a:r>
            <a:endParaRPr/>
          </a:p>
          <a:p>
            <a:pPr marL="457200" lvl="0" indent="-317500" algn="l" rtl="0">
              <a:spcBef>
                <a:spcPts val="0"/>
              </a:spcBef>
              <a:spcAft>
                <a:spcPts val="0"/>
              </a:spcAft>
              <a:buSzPts val="1400"/>
              <a:buChar char="●"/>
            </a:pPr>
            <a:r>
              <a:rPr lang="en"/>
              <a:t>Target</a:t>
            </a:r>
            <a:endParaRPr/>
          </a:p>
          <a:p>
            <a:pPr marL="457200" lvl="0" indent="-317500" algn="l" rtl="0">
              <a:spcBef>
                <a:spcPts val="0"/>
              </a:spcBef>
              <a:spcAft>
                <a:spcPts val="0"/>
              </a:spcAft>
              <a:buSzPts val="1400"/>
              <a:buChar char="●"/>
            </a:pPr>
            <a:r>
              <a:rPr lang="en"/>
              <a:t>Macy’s</a:t>
            </a:r>
            <a:endParaRPr/>
          </a:p>
          <a:p>
            <a:pPr marL="457200" lvl="0" indent="-317500" algn="l" rtl="0">
              <a:spcBef>
                <a:spcPts val="0"/>
              </a:spcBef>
              <a:spcAft>
                <a:spcPts val="0"/>
              </a:spcAft>
              <a:buSzPts val="1400"/>
              <a:buChar char="●"/>
            </a:pPr>
            <a:r>
              <a:rPr lang="en"/>
              <a:t>Aidias</a:t>
            </a:r>
            <a:endParaRPr/>
          </a:p>
          <a:p>
            <a:pPr marL="457200" lvl="0" indent="-317500" algn="l" rtl="0">
              <a:spcBef>
                <a:spcPts val="0"/>
              </a:spcBef>
              <a:spcAft>
                <a:spcPts val="0"/>
              </a:spcAft>
              <a:buSzPts val="1400"/>
              <a:buChar char="●"/>
            </a:pPr>
            <a:r>
              <a:rPr lang="en"/>
              <a:t>Panera</a:t>
            </a:r>
            <a:endParaRPr/>
          </a:p>
          <a:p>
            <a:pPr marL="457200" lvl="0" indent="-317500" algn="l" rtl="0">
              <a:spcBef>
                <a:spcPts val="0"/>
              </a:spcBef>
              <a:spcAft>
                <a:spcPts val="0"/>
              </a:spcAft>
              <a:buSzPts val="1400"/>
              <a:buChar char="●"/>
            </a:pPr>
            <a:r>
              <a:rPr lang="en"/>
              <a:t>Forever 21</a:t>
            </a:r>
            <a:endParaRPr/>
          </a:p>
          <a:p>
            <a:pPr marL="457200" lvl="0" indent="-317500" algn="l" rtl="0">
              <a:spcBef>
                <a:spcPts val="0"/>
              </a:spcBef>
              <a:spcAft>
                <a:spcPts val="0"/>
              </a:spcAft>
              <a:buSzPts val="1400"/>
              <a:buChar char="●"/>
            </a:pPr>
            <a:r>
              <a:rPr lang="en"/>
              <a:t>UnderArmour My Fitness Pal</a:t>
            </a:r>
            <a:endParaRPr/>
          </a:p>
          <a:p>
            <a:pPr marL="457200" lvl="0" indent="-317500" algn="l" rtl="0">
              <a:spcBef>
                <a:spcPts val="0"/>
              </a:spcBef>
              <a:spcAft>
                <a:spcPts val="0"/>
              </a:spcAft>
              <a:buSzPts val="1400"/>
              <a:buChar char="●"/>
            </a:pPr>
            <a:r>
              <a:rPr lang="en"/>
              <a:t>Arbys</a:t>
            </a:r>
            <a:endParaRPr/>
          </a:p>
          <a:p>
            <a:pPr marL="457200" lvl="0" indent="-317500" algn="l" rtl="0">
              <a:spcBef>
                <a:spcPts val="0"/>
              </a:spcBef>
              <a:spcAft>
                <a:spcPts val="0"/>
              </a:spcAft>
              <a:buSzPts val="1400"/>
              <a:buChar char="●"/>
            </a:pPr>
            <a:r>
              <a:rPr lang="en"/>
              <a:t>MyHeritage</a:t>
            </a:r>
            <a:endParaRPr/>
          </a:p>
          <a:p>
            <a:pPr marL="457200" lvl="0" indent="-317500" algn="l" rtl="0">
              <a:spcBef>
                <a:spcPts val="0"/>
              </a:spcBef>
              <a:spcAft>
                <a:spcPts val="0"/>
              </a:spcAft>
              <a:buSzPts val="1400"/>
              <a:buChar char="●"/>
            </a:pPr>
            <a:r>
              <a:rPr lang="en"/>
              <a:t>Ticketfly</a:t>
            </a:r>
            <a:endParaRPr/>
          </a:p>
        </p:txBody>
      </p:sp>
      <p:sp>
        <p:nvSpPr>
          <p:cNvPr id="194" name="Google Shape;194;p39"/>
          <p:cNvSpPr txBox="1">
            <a:spLocks noGrp="1"/>
          </p:cNvSpPr>
          <p:nvPr>
            <p:ph type="body" idx="2"/>
          </p:nvPr>
        </p:nvSpPr>
        <p:spPr>
          <a:xfrm>
            <a:off x="4694250" y="1919075"/>
            <a:ext cx="3999900" cy="308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Sears</a:t>
            </a:r>
            <a:endParaRPr/>
          </a:p>
          <a:p>
            <a:pPr marL="457200" lvl="0" indent="-317500" algn="l" rtl="0">
              <a:spcBef>
                <a:spcPts val="0"/>
              </a:spcBef>
              <a:spcAft>
                <a:spcPts val="0"/>
              </a:spcAft>
              <a:buSzPts val="1400"/>
              <a:buChar char="●"/>
            </a:pPr>
            <a:r>
              <a:rPr lang="en"/>
              <a:t>Delta</a:t>
            </a:r>
            <a:endParaRPr/>
          </a:p>
          <a:p>
            <a:pPr marL="457200" lvl="0" indent="-317500" algn="l" rtl="0">
              <a:spcBef>
                <a:spcPts val="0"/>
              </a:spcBef>
              <a:spcAft>
                <a:spcPts val="0"/>
              </a:spcAft>
              <a:buSzPts val="1400"/>
              <a:buChar char="●"/>
            </a:pPr>
            <a:r>
              <a:rPr lang="en"/>
              <a:t>Best Buy</a:t>
            </a:r>
            <a:endParaRPr/>
          </a:p>
          <a:p>
            <a:pPr marL="457200" lvl="0" indent="-317500" algn="l" rtl="0">
              <a:spcBef>
                <a:spcPts val="0"/>
              </a:spcBef>
              <a:spcAft>
                <a:spcPts val="0"/>
              </a:spcAft>
              <a:buSzPts val="1400"/>
              <a:buChar char="●"/>
            </a:pPr>
            <a:r>
              <a:rPr lang="en"/>
              <a:t>Saks Fifth Avenue</a:t>
            </a:r>
            <a:endParaRPr/>
          </a:p>
          <a:p>
            <a:pPr marL="457200" lvl="0" indent="-317500" algn="l" rtl="0">
              <a:spcBef>
                <a:spcPts val="0"/>
              </a:spcBef>
              <a:spcAft>
                <a:spcPts val="0"/>
              </a:spcAft>
              <a:buSzPts val="1400"/>
              <a:buChar char="●"/>
            </a:pPr>
            <a:r>
              <a:rPr lang="en"/>
              <a:t>Sonic</a:t>
            </a:r>
            <a:endParaRPr/>
          </a:p>
          <a:p>
            <a:pPr marL="457200" lvl="0" indent="-317500" algn="l" rtl="0">
              <a:spcBef>
                <a:spcPts val="0"/>
              </a:spcBef>
              <a:spcAft>
                <a:spcPts val="0"/>
              </a:spcAft>
              <a:buSzPts val="1400"/>
              <a:buChar char="●"/>
            </a:pPr>
            <a:r>
              <a:rPr lang="en"/>
              <a:t>JP Morgan Chase</a:t>
            </a:r>
            <a:endParaRPr/>
          </a:p>
          <a:p>
            <a:pPr marL="457200" lvl="0" indent="-317500" algn="l" rtl="0">
              <a:spcBef>
                <a:spcPts val="0"/>
              </a:spcBef>
              <a:spcAft>
                <a:spcPts val="0"/>
              </a:spcAft>
              <a:buSzPts val="1400"/>
              <a:buChar char="●"/>
            </a:pPr>
            <a:r>
              <a:rPr lang="en"/>
              <a:t>Yahoo</a:t>
            </a:r>
            <a:endParaRPr/>
          </a:p>
          <a:p>
            <a:pPr marL="457200" lvl="0" indent="-317500" algn="l" rtl="0">
              <a:spcBef>
                <a:spcPts val="0"/>
              </a:spcBef>
              <a:spcAft>
                <a:spcPts val="0"/>
              </a:spcAft>
              <a:buSzPts val="1400"/>
              <a:buChar char="●"/>
            </a:pPr>
            <a:r>
              <a:rPr lang="en"/>
              <a:t>Facebook</a:t>
            </a:r>
            <a:endParaRPr/>
          </a:p>
          <a:p>
            <a:pPr marL="457200" lvl="0" indent="-317500" algn="l" rtl="0">
              <a:spcBef>
                <a:spcPts val="0"/>
              </a:spcBef>
              <a:spcAft>
                <a:spcPts val="0"/>
              </a:spcAft>
              <a:buSzPts val="1400"/>
              <a:buChar char="●"/>
            </a:pPr>
            <a:r>
              <a:rPr lang="en"/>
              <a:t>Adobe</a:t>
            </a:r>
            <a:endParaRPr/>
          </a:p>
          <a:p>
            <a:pPr marL="457200" lvl="0" indent="-317500" algn="l" rtl="0">
              <a:spcBef>
                <a:spcPts val="0"/>
              </a:spcBef>
              <a:spcAft>
                <a:spcPts val="0"/>
              </a:spcAft>
              <a:buSzPts val="1400"/>
              <a:buChar char="●"/>
            </a:pPr>
            <a:r>
              <a:rPr lang="en"/>
              <a:t>AOL</a:t>
            </a:r>
            <a:endParaRPr/>
          </a:p>
          <a:p>
            <a:pPr marL="457200" lvl="0" indent="-317500" algn="l" rtl="0">
              <a:spcBef>
                <a:spcPts val="0"/>
              </a:spcBef>
              <a:spcAft>
                <a:spcPts val="0"/>
              </a:spcAft>
              <a:buSzPts val="1400"/>
              <a:buChar char="●"/>
            </a:pPr>
            <a:r>
              <a:rPr lang="en"/>
              <a:t>eBay</a:t>
            </a:r>
            <a:endParaRPr/>
          </a:p>
          <a:p>
            <a:pPr marL="457200" lvl="0" indent="-317500" algn="l" rtl="0">
              <a:spcBef>
                <a:spcPts val="0"/>
              </a:spcBef>
              <a:spcAft>
                <a:spcPts val="0"/>
              </a:spcAft>
              <a:buSzPts val="1400"/>
              <a:buChar char="●"/>
            </a:pPr>
            <a:r>
              <a:rPr lang="en"/>
              <a:t>T-mobile</a:t>
            </a: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xfrm>
            <a:off x="460950" y="192200"/>
            <a:ext cx="8222100" cy="485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6000"/>
          </a:p>
          <a:p>
            <a:pPr marL="0" lvl="0" indent="0" algn="ctr" rtl="0">
              <a:spcBef>
                <a:spcPts val="0"/>
              </a:spcBef>
              <a:spcAft>
                <a:spcPts val="0"/>
              </a:spcAft>
              <a:buNone/>
            </a:pPr>
            <a:r>
              <a:rPr lang="en" sz="6000"/>
              <a:t>Anatomy of a Spoof </a:t>
            </a:r>
            <a:endParaRPr sz="6000"/>
          </a:p>
          <a:p>
            <a:pPr marL="0" lvl="0" indent="0" algn="ctr" rtl="0">
              <a:spcBef>
                <a:spcPts val="0"/>
              </a:spcBef>
              <a:spcAft>
                <a:spcPts val="0"/>
              </a:spcAft>
              <a:buNone/>
            </a:pPr>
            <a:endParaRPr sz="6000"/>
          </a:p>
          <a:p>
            <a:pPr marL="0" lvl="0" indent="0" algn="ctr" rtl="0">
              <a:spcBef>
                <a:spcPts val="0"/>
              </a:spcBef>
              <a:spcAft>
                <a:spcPts val="0"/>
              </a:spcAft>
              <a:buNone/>
            </a:pP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1"/>
          <p:cNvSpPr txBox="1">
            <a:spLocks noGrp="1"/>
          </p:cNvSpPr>
          <p:nvPr>
            <p:ph type="title"/>
          </p:nvPr>
        </p:nvSpPr>
        <p:spPr>
          <a:xfrm>
            <a:off x="471900" y="130700"/>
            <a:ext cx="8222100" cy="1375800"/>
          </a:xfrm>
          <a:prstGeom prst="rect">
            <a:avLst/>
          </a:prstGeom>
        </p:spPr>
        <p:txBody>
          <a:bodyPr spcFirstLastPara="1" wrap="square" lIns="91425" tIns="91425" rIns="91425" bIns="91425" anchor="b" anchorCtr="0">
            <a:noAutofit/>
          </a:bodyPr>
          <a:lstStyle/>
          <a:p>
            <a:pPr marL="0" lvl="0" indent="0" algn="ctr" rtl="0">
              <a:lnSpc>
                <a:spcPct val="140000"/>
              </a:lnSpc>
              <a:spcBef>
                <a:spcPts val="1800"/>
              </a:spcBef>
              <a:spcAft>
                <a:spcPts val="0"/>
              </a:spcAft>
              <a:buNone/>
            </a:pPr>
            <a:r>
              <a:rPr lang="en" sz="4200">
                <a:solidFill>
                  <a:srgbClr val="FFFFFF"/>
                </a:solidFill>
              </a:rPr>
              <a:t>Someone is impersonating me</a:t>
            </a:r>
            <a:endParaRPr sz="4200">
              <a:solidFill>
                <a:srgbClr val="FFFFFF"/>
              </a:solidFill>
            </a:endParaRPr>
          </a:p>
          <a:p>
            <a:pPr marL="0" lvl="0" indent="0" algn="l" rtl="0">
              <a:spcBef>
                <a:spcPts val="600"/>
              </a:spcBef>
              <a:spcAft>
                <a:spcPts val="0"/>
              </a:spcAft>
              <a:buNone/>
            </a:pPr>
            <a:endParaRPr sz="2400">
              <a:solidFill>
                <a:srgbClr val="202124"/>
              </a:solidFill>
            </a:endParaRPr>
          </a:p>
        </p:txBody>
      </p:sp>
      <p:sp>
        <p:nvSpPr>
          <p:cNvPr id="205" name="Google Shape;205;p41"/>
          <p:cNvSpPr txBox="1">
            <a:spLocks noGrp="1"/>
          </p:cNvSpPr>
          <p:nvPr>
            <p:ph type="body" idx="1"/>
          </p:nvPr>
        </p:nvSpPr>
        <p:spPr>
          <a:xfrm>
            <a:off x="471900" y="1637625"/>
            <a:ext cx="8222100" cy="2991600"/>
          </a:xfrm>
          <a:prstGeom prst="rect">
            <a:avLst/>
          </a:prstGeom>
        </p:spPr>
        <p:txBody>
          <a:bodyPr spcFirstLastPara="1" wrap="square" lIns="91425" tIns="91425" rIns="91425" bIns="91425" anchor="t" anchorCtr="0">
            <a:noAutofit/>
          </a:bodyPr>
          <a:lstStyle/>
          <a:p>
            <a:pPr marL="0" lvl="0" indent="0" algn="ctr" rtl="0">
              <a:spcBef>
                <a:spcPts val="300"/>
              </a:spcBef>
              <a:spcAft>
                <a:spcPts val="0"/>
              </a:spcAft>
              <a:buNone/>
            </a:pPr>
            <a:r>
              <a:rPr lang="en" sz="2400">
                <a:solidFill>
                  <a:srgbClr val="3C4043"/>
                </a:solidFill>
              </a:rPr>
              <a:t>If you believe someone has created a Gmail address to try to impersonate your identity, you can:</a:t>
            </a:r>
            <a:endParaRPr sz="2400">
              <a:solidFill>
                <a:srgbClr val="3C4043"/>
              </a:solidFill>
            </a:endParaRPr>
          </a:p>
          <a:p>
            <a:pPr marL="457200" lvl="0" indent="-228600" algn="ctr" rtl="0">
              <a:spcBef>
                <a:spcPts val="900"/>
              </a:spcBef>
              <a:spcAft>
                <a:spcPts val="0"/>
              </a:spcAft>
              <a:buClr>
                <a:srgbClr val="3C4043"/>
              </a:buClr>
              <a:buSzPts val="2400"/>
              <a:buNone/>
            </a:pPr>
            <a:r>
              <a:rPr lang="en" sz="2400">
                <a:solidFill>
                  <a:srgbClr val="3C4043"/>
                </a:solidFill>
              </a:rPr>
              <a:t>File a report with the </a:t>
            </a:r>
            <a:r>
              <a:rPr lang="en" sz="2400" u="sng">
                <a:solidFill>
                  <a:srgbClr val="7759AE"/>
                </a:solidFill>
                <a:hlinkClick r:id="rId3"/>
              </a:rPr>
              <a:t>Internet Crime Complaint Center</a:t>
            </a:r>
            <a:endParaRPr sz="2400" u="sng">
              <a:solidFill>
                <a:srgbClr val="7759AE"/>
              </a:solidFill>
              <a:hlinkClick r:id="rId3"/>
            </a:endParaRPr>
          </a:p>
          <a:p>
            <a:pPr marL="457200" lvl="0" indent="-228600" algn="ctr" rtl="0">
              <a:spcBef>
                <a:spcPts val="0"/>
              </a:spcBef>
              <a:spcAft>
                <a:spcPts val="0"/>
              </a:spcAft>
              <a:buClr>
                <a:srgbClr val="3C4043"/>
              </a:buClr>
              <a:buSzPts val="2400"/>
              <a:buNone/>
            </a:pPr>
            <a:r>
              <a:rPr lang="en" sz="2400">
                <a:solidFill>
                  <a:srgbClr val="3C4043"/>
                </a:solidFill>
              </a:rPr>
              <a:t>Contact your state's Office of Consumer Protection</a:t>
            </a:r>
            <a:endParaRPr sz="2400">
              <a:solidFill>
                <a:srgbClr val="3C4043"/>
              </a:solidFill>
            </a:endParaRPr>
          </a:p>
          <a:p>
            <a:pPr marL="0" lvl="0" indent="0" algn="ctr" rtl="0">
              <a:spcBef>
                <a:spcPts val="1200"/>
              </a:spcBef>
              <a:spcAft>
                <a:spcPts val="0"/>
              </a:spcAft>
              <a:buNone/>
            </a:pPr>
            <a:r>
              <a:rPr lang="en" sz="2400">
                <a:solidFill>
                  <a:srgbClr val="3C4043"/>
                </a:solidFill>
              </a:rPr>
              <a:t>Unfortunately, Gmail is unable to participate in mediations involving third parties regarding impersonation. Learn more in </a:t>
            </a:r>
            <a:r>
              <a:rPr lang="en" sz="2400" u="sng">
                <a:solidFill>
                  <a:srgbClr val="7759AE"/>
                </a:solidFill>
                <a:hlinkClick r:id="rId4"/>
              </a:rPr>
              <a:t>Gmail Terms of Use</a:t>
            </a:r>
            <a:r>
              <a:rPr lang="en" sz="2400">
                <a:solidFill>
                  <a:srgbClr val="3C4043"/>
                </a:solidFill>
              </a:rPr>
              <a:t>.</a:t>
            </a:r>
            <a:endParaRPr sz="2400">
              <a:solidFill>
                <a:srgbClr val="3C4043"/>
              </a:solidFill>
            </a:endParaRPr>
          </a:p>
          <a:p>
            <a:pPr marL="0" lvl="0" indent="0" algn="l" rtl="0">
              <a:spcBef>
                <a:spcPts val="900"/>
              </a:spcBef>
              <a:spcAft>
                <a:spcPts val="1600"/>
              </a:spcAft>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report a “Spoofer”	</a:t>
            </a:r>
            <a:endParaRPr/>
          </a:p>
        </p:txBody>
      </p:sp>
      <p:sp>
        <p:nvSpPr>
          <p:cNvPr id="211" name="Google Shape;211;p42"/>
          <p:cNvSpPr txBox="1">
            <a:spLocks noGrp="1"/>
          </p:cNvSpPr>
          <p:nvPr>
            <p:ph type="body" idx="1"/>
          </p:nvPr>
        </p:nvSpPr>
        <p:spPr>
          <a:xfrm>
            <a:off x="471900" y="1645325"/>
            <a:ext cx="8222100" cy="29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Gmail</a:t>
            </a:r>
            <a:endParaRPr sz="2400"/>
          </a:p>
          <a:p>
            <a:pPr marL="0" lvl="0" indent="0" algn="l" rtl="0">
              <a:spcBef>
                <a:spcPts val="1600"/>
              </a:spcBef>
              <a:spcAft>
                <a:spcPts val="0"/>
              </a:spcAft>
              <a:buNone/>
            </a:pPr>
            <a:r>
              <a:rPr lang="en" sz="2400" u="sng">
                <a:solidFill>
                  <a:schemeClr val="hlink"/>
                </a:solidFill>
                <a:hlinkClick r:id="rId3"/>
              </a:rPr>
              <a:t>https://support.google.com/mail/contact/abuse?hl=en</a:t>
            </a:r>
            <a:endParaRPr sz="2400"/>
          </a:p>
          <a:p>
            <a:pPr marL="0" lvl="0" indent="0" algn="l" rtl="0">
              <a:spcBef>
                <a:spcPts val="1600"/>
              </a:spcBef>
              <a:spcAft>
                <a:spcPts val="0"/>
              </a:spcAft>
              <a:buNone/>
            </a:pPr>
            <a:r>
              <a:rPr lang="en" sz="2400"/>
              <a:t>Microsoft</a:t>
            </a:r>
            <a:endParaRPr sz="2400"/>
          </a:p>
          <a:p>
            <a:pPr marL="0" lvl="0" indent="0" algn="l" rtl="0">
              <a:spcBef>
                <a:spcPts val="1600"/>
              </a:spcBef>
              <a:spcAft>
                <a:spcPts val="1600"/>
              </a:spcAft>
              <a:buNone/>
            </a:pPr>
            <a:r>
              <a:rPr lang="en" sz="2400">
                <a:solidFill>
                  <a:srgbClr val="2F2F2F"/>
                </a:solidFill>
                <a:highlight>
                  <a:srgbClr val="FAFAFA"/>
                </a:highlight>
                <a:latin typeface="Arial"/>
                <a:ea typeface="Arial"/>
                <a:cs typeface="Arial"/>
                <a:sym typeface="Arial"/>
              </a:rPr>
              <a:t>You can also report phishing by forwarding the email as an attachment to </a:t>
            </a:r>
            <a:r>
              <a:rPr lang="en" sz="2400" u="sng">
                <a:solidFill>
                  <a:srgbClr val="0078D7"/>
                </a:solidFill>
                <a:highlight>
                  <a:srgbClr val="FAFAFA"/>
                </a:highlight>
                <a:latin typeface="Arial"/>
                <a:ea typeface="Arial"/>
                <a:cs typeface="Arial"/>
                <a:sym typeface="Arial"/>
                <a:hlinkClick r:id="rId4"/>
              </a:rPr>
              <a:t>phish@office365.microsoft.com</a:t>
            </a:r>
            <a:r>
              <a:rPr lang="en" sz="2400">
                <a:solidFill>
                  <a:srgbClr val="2F2F2F"/>
                </a:solidFill>
                <a:highlight>
                  <a:srgbClr val="FAFAFA"/>
                </a:highlight>
                <a:latin typeface="Arial"/>
                <a:ea typeface="Arial"/>
                <a:cs typeface="Arial"/>
                <a:sym typeface="Arial"/>
              </a:rPr>
              <a:t>.</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Have I been Pwned?</a:t>
            </a:r>
            <a:endParaRPr sz="4800"/>
          </a:p>
        </p:txBody>
      </p:sp>
      <p:sp>
        <p:nvSpPr>
          <p:cNvPr id="217" name="Google Shape;217;p4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u="sng">
                <a:solidFill>
                  <a:schemeClr val="hlink"/>
                </a:solidFill>
                <a:hlinkClick r:id="rId3"/>
              </a:rPr>
              <a:t>https://haveibeenpwned.com/</a:t>
            </a:r>
            <a:endParaRPr sz="3600"/>
          </a:p>
          <a:p>
            <a:pPr marL="0" lvl="0" indent="0" algn="ctr" rtl="0">
              <a:spcBef>
                <a:spcPts val="1600"/>
              </a:spcBef>
              <a:spcAft>
                <a:spcPts val="0"/>
              </a:spcAft>
              <a:buNone/>
            </a:pPr>
            <a:r>
              <a:rPr lang="en" sz="3600"/>
              <a:t>Check to see if your email address was included in a data breach.</a:t>
            </a:r>
            <a:endParaRPr sz="3600"/>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Virtru-Email Encryption</a:t>
            </a:r>
            <a:endParaRPr sz="4800"/>
          </a:p>
        </p:txBody>
      </p:sp>
      <p:sp>
        <p:nvSpPr>
          <p:cNvPr id="223" name="Google Shape;223;p44"/>
          <p:cNvSpPr txBox="1">
            <a:spLocks noGrp="1"/>
          </p:cNvSpPr>
          <p:nvPr>
            <p:ph type="body" idx="1"/>
          </p:nvPr>
        </p:nvSpPr>
        <p:spPr>
          <a:xfrm>
            <a:off x="471900" y="19113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Data Encryption for sensitive email content</a:t>
            </a:r>
            <a:endParaRPr sz="2400"/>
          </a:p>
          <a:p>
            <a:pPr marL="0" lvl="0" indent="0" algn="ctr" rtl="0">
              <a:spcBef>
                <a:spcPts val="1600"/>
              </a:spcBef>
              <a:spcAft>
                <a:spcPts val="0"/>
              </a:spcAft>
              <a:buNone/>
            </a:pPr>
            <a:r>
              <a:rPr lang="en" sz="2400"/>
              <a:t>Browser extension for web based emails</a:t>
            </a:r>
            <a:endParaRPr sz="2400"/>
          </a:p>
          <a:p>
            <a:pPr marL="0" lvl="0" indent="0" algn="ctr" rtl="0">
              <a:spcBef>
                <a:spcPts val="1600"/>
              </a:spcBef>
              <a:spcAft>
                <a:spcPts val="0"/>
              </a:spcAft>
              <a:buNone/>
            </a:pPr>
            <a:r>
              <a:rPr lang="en" sz="2400"/>
              <a:t>Also available for Microsoft Outlook desktop client </a:t>
            </a:r>
            <a:endParaRPr sz="2400"/>
          </a:p>
          <a:p>
            <a:pPr marL="0" lvl="0" indent="0" algn="ctr" rtl="0">
              <a:spcBef>
                <a:spcPts val="1600"/>
              </a:spcBef>
              <a:spcAft>
                <a:spcPts val="0"/>
              </a:spcAft>
              <a:buNone/>
            </a:pPr>
            <a:endParaRPr sz="2400"/>
          </a:p>
          <a:p>
            <a:pPr marL="0" lvl="0" indent="0" algn="l" rtl="0">
              <a:spcBef>
                <a:spcPts val="1600"/>
              </a:spcBef>
              <a:spcAft>
                <a:spcPts val="0"/>
              </a:spcAft>
              <a:buNone/>
            </a:pPr>
            <a:r>
              <a:rPr lang="en"/>
              <a:t>	</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471900" y="1902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Join the Parish Online Community!</a:t>
            </a:r>
            <a:endParaRPr sz="3600"/>
          </a:p>
        </p:txBody>
      </p:sp>
      <p:sp>
        <p:nvSpPr>
          <p:cNvPr id="125" name="Google Shape;125;p27"/>
          <p:cNvSpPr txBox="1">
            <a:spLocks noGrp="1"/>
          </p:cNvSpPr>
          <p:nvPr>
            <p:ph type="body" idx="1"/>
          </p:nvPr>
        </p:nvSpPr>
        <p:spPr>
          <a:xfrm>
            <a:off x="471900" y="1674500"/>
            <a:ext cx="8222100" cy="313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t>Parishforum@sfcatholic.org</a:t>
            </a:r>
            <a:endParaRPr sz="4000" b="1"/>
          </a:p>
          <a:p>
            <a:pPr marL="0" lvl="0" indent="0" algn="ctr" rtl="0">
              <a:spcBef>
                <a:spcPts val="1600"/>
              </a:spcBef>
              <a:spcAft>
                <a:spcPts val="0"/>
              </a:spcAft>
              <a:buNone/>
            </a:pPr>
            <a:r>
              <a:rPr lang="en">
                <a:solidFill>
                  <a:srgbClr val="222222"/>
                </a:solidFill>
                <a:highlight>
                  <a:srgbClr val="FFFFFF"/>
                </a:highlight>
                <a:latin typeface="Arial"/>
                <a:ea typeface="Arial"/>
                <a:cs typeface="Arial"/>
                <a:sym typeface="Arial"/>
              </a:rPr>
              <a:t>This forum is meant for anyone who works or volunteers for one of the parishes or organizations within the Diocese of Sioux Falls. The forum is meant to be a place where users can post questions, ask for recommendations, and notify each other regarding events happening within the Diocese and/or Region. </a:t>
            </a:r>
            <a:endParaRPr>
              <a:solidFill>
                <a:srgbClr val="222222"/>
              </a:solidFill>
              <a:highlight>
                <a:srgbClr val="FFFFFF"/>
              </a:highlight>
              <a:latin typeface="Arial"/>
              <a:ea typeface="Arial"/>
              <a:cs typeface="Arial"/>
              <a:sym typeface="Arial"/>
            </a:endParaRPr>
          </a:p>
          <a:p>
            <a:pPr marL="0" lvl="0" indent="0" algn="ctr" rtl="0">
              <a:spcBef>
                <a:spcPts val="1600"/>
              </a:spcBef>
              <a:spcAft>
                <a:spcPts val="0"/>
              </a:spcAft>
              <a:buNone/>
            </a:pPr>
            <a:r>
              <a:rPr lang="en">
                <a:solidFill>
                  <a:srgbClr val="222222"/>
                </a:solidFill>
                <a:highlight>
                  <a:srgbClr val="FFFFFF"/>
                </a:highlight>
                <a:latin typeface="Arial"/>
                <a:ea typeface="Arial"/>
                <a:cs typeface="Arial"/>
                <a:sym typeface="Arial"/>
              </a:rPr>
              <a:t>*This is a restricted group and membership is managed by the IT staff at the Diocese offices.</a:t>
            </a:r>
            <a:endParaRPr/>
          </a:p>
          <a:p>
            <a:pPr marL="0" lvl="0" indent="0" algn="ctr"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KnowBe4 Security Awareness Training</a:t>
            </a:r>
            <a:endParaRPr sz="4800"/>
          </a:p>
        </p:txBody>
      </p:sp>
      <p:sp>
        <p:nvSpPr>
          <p:cNvPr id="229" name="Google Shape;229;p45"/>
          <p:cNvSpPr txBox="1">
            <a:spLocks noGrp="1"/>
          </p:cNvSpPr>
          <p:nvPr>
            <p:ph type="body" idx="1"/>
          </p:nvPr>
        </p:nvSpPr>
        <p:spPr>
          <a:xfrm>
            <a:off x="471900" y="1837525"/>
            <a:ext cx="8222100" cy="30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“Scam of the Week” emails</a:t>
            </a:r>
            <a:endParaRPr sz="2400"/>
          </a:p>
          <a:p>
            <a:pPr marL="0" lvl="0" indent="0" algn="l" rtl="0">
              <a:spcBef>
                <a:spcPts val="1600"/>
              </a:spcBef>
              <a:spcAft>
                <a:spcPts val="0"/>
              </a:spcAft>
              <a:buNone/>
            </a:pPr>
            <a:r>
              <a:rPr lang="en" sz="2400"/>
              <a:t>Great SHORT Videos (5 minutes or less)</a:t>
            </a:r>
            <a:endParaRPr sz="2400"/>
          </a:p>
          <a:p>
            <a:pPr marL="0" lvl="0" indent="0" algn="l" rtl="0">
              <a:spcBef>
                <a:spcPts val="1600"/>
              </a:spcBef>
              <a:spcAft>
                <a:spcPts val="0"/>
              </a:spcAft>
              <a:buNone/>
            </a:pPr>
            <a:r>
              <a:rPr lang="en" sz="2400"/>
              <a:t>Non Punitive Phishing Tests</a:t>
            </a:r>
            <a:endParaRPr sz="2400"/>
          </a:p>
          <a:p>
            <a:pPr marL="0" lvl="0" indent="0" algn="l" rtl="0">
              <a:spcBef>
                <a:spcPts val="1600"/>
              </a:spcBef>
              <a:spcAft>
                <a:spcPts val="0"/>
              </a:spcAft>
              <a:buNone/>
            </a:pPr>
            <a:r>
              <a:rPr lang="en" sz="2400"/>
              <a:t>Trains Users to be Skeptics</a:t>
            </a:r>
            <a:endParaRPr sz="2400"/>
          </a:p>
          <a:p>
            <a:pPr marL="0" lvl="0" indent="0" algn="l" rtl="0">
              <a:spcBef>
                <a:spcPts val="1600"/>
              </a:spcBef>
              <a:spcAft>
                <a:spcPts val="0"/>
              </a:spcAft>
              <a:buNone/>
            </a:pPr>
            <a:r>
              <a:rPr lang="en" sz="2400"/>
              <a:t>$10 per employee per year</a:t>
            </a:r>
            <a:endParaRPr sz="2400"/>
          </a:p>
          <a:p>
            <a:pPr marL="0" lvl="0" indent="0" algn="l" rtl="0">
              <a:spcBef>
                <a:spcPts val="1600"/>
              </a:spcBef>
              <a:spcAft>
                <a:spcPts val="1600"/>
              </a:spcAft>
              <a:buNone/>
            </a:pP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6"/>
          <p:cNvPicPr preferRelativeResize="0"/>
          <p:nvPr/>
        </p:nvPicPr>
        <p:blipFill>
          <a:blip r:embed="rId3">
            <a:alphaModFix/>
          </a:blip>
          <a:stretch>
            <a:fillRect/>
          </a:stretch>
        </p:blipFill>
        <p:spPr>
          <a:xfrm>
            <a:off x="2549589" y="0"/>
            <a:ext cx="4724510"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7"/>
          <p:cNvSpPr txBox="1">
            <a:spLocks noGrp="1"/>
          </p:cNvSpPr>
          <p:nvPr>
            <p:ph type="ctrTitle"/>
          </p:nvPr>
        </p:nvSpPr>
        <p:spPr>
          <a:xfrm>
            <a:off x="390525" y="659625"/>
            <a:ext cx="8222100" cy="209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t>50+ Parishes now using Google Sites</a:t>
            </a:r>
            <a:endParaRPr sz="7200"/>
          </a:p>
        </p:txBody>
      </p:sp>
      <p:sp>
        <p:nvSpPr>
          <p:cNvPr id="240" name="Google Shape;240;p47"/>
          <p:cNvSpPr txBox="1">
            <a:spLocks noGrp="1"/>
          </p:cNvSpPr>
          <p:nvPr>
            <p:ph type="subTitle" idx="1"/>
          </p:nvPr>
        </p:nvSpPr>
        <p:spPr>
          <a:xfrm>
            <a:off x="338650" y="3167089"/>
            <a:ext cx="8222100" cy="13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Let me help you refresh an existing site or develop a new one!</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8"/>
          <p:cNvPicPr preferRelativeResize="0"/>
          <p:nvPr/>
        </p:nvPicPr>
        <p:blipFill>
          <a:blip r:embed="rId3">
            <a:alphaModFix/>
          </a:blip>
          <a:stretch>
            <a:fillRect/>
          </a:stretch>
        </p:blipFill>
        <p:spPr>
          <a:xfrm>
            <a:off x="575050" y="55475"/>
            <a:ext cx="7691799" cy="5032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9"/>
          <p:cNvSpPr txBox="1">
            <a:spLocks noGrp="1"/>
          </p:cNvSpPr>
          <p:nvPr>
            <p:ph type="title"/>
          </p:nvPr>
        </p:nvSpPr>
        <p:spPr>
          <a:xfrm>
            <a:off x="520125" y="1922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Extending Your Internet</a:t>
            </a:r>
            <a:endParaRPr sz="4800"/>
          </a:p>
        </p:txBody>
      </p:sp>
      <p:sp>
        <p:nvSpPr>
          <p:cNvPr id="251" name="Google Shape;251;p4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2" name="Google Shape;252;p49"/>
          <p:cNvPicPr preferRelativeResize="0"/>
          <p:nvPr/>
        </p:nvPicPr>
        <p:blipFill>
          <a:blip r:embed="rId3">
            <a:alphaModFix/>
          </a:blip>
          <a:stretch>
            <a:fillRect/>
          </a:stretch>
        </p:blipFill>
        <p:spPr>
          <a:xfrm>
            <a:off x="471900" y="1243600"/>
            <a:ext cx="8222100" cy="3899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WiFi/Network Issues</a:t>
            </a:r>
            <a:endParaRPr/>
          </a:p>
        </p:txBody>
      </p:sp>
      <p:sp>
        <p:nvSpPr>
          <p:cNvPr id="258" name="Google Shape;258;p5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0000"/>
                </a:solidFill>
              </a:rPr>
              <a:t>2 Routers on a Network is BAD!</a:t>
            </a:r>
            <a:endParaRPr sz="3600">
              <a:solidFill>
                <a:srgbClr val="FF0000"/>
              </a:solidFill>
            </a:endParaRPr>
          </a:p>
          <a:p>
            <a:pPr marL="457200" lvl="0" indent="457200" algn="l" rtl="0">
              <a:spcBef>
                <a:spcPts val="1600"/>
              </a:spcBef>
              <a:spcAft>
                <a:spcPts val="0"/>
              </a:spcAft>
              <a:buNone/>
            </a:pPr>
            <a:r>
              <a:rPr lang="en" sz="2400" b="1"/>
              <a:t>Access Points vs Routers</a:t>
            </a:r>
            <a:endParaRPr sz="2400" b="1"/>
          </a:p>
          <a:p>
            <a:pPr marL="0" lvl="0" indent="0" algn="l" rtl="0">
              <a:lnSpc>
                <a:spcPct val="100000"/>
              </a:lnSpc>
              <a:spcBef>
                <a:spcPts val="1600"/>
              </a:spcBef>
              <a:spcAft>
                <a:spcPts val="1600"/>
              </a:spcAft>
              <a:buNone/>
            </a:pPr>
            <a:r>
              <a:rPr lang="en" sz="1400">
                <a:solidFill>
                  <a:srgbClr val="222222"/>
                </a:solidFill>
                <a:highlight>
                  <a:srgbClr val="FFFFFF"/>
                </a:highlight>
              </a:rPr>
              <a:t>A </a:t>
            </a:r>
            <a:r>
              <a:rPr lang="en" sz="1400" b="1">
                <a:solidFill>
                  <a:srgbClr val="222222"/>
                </a:solidFill>
                <a:highlight>
                  <a:srgbClr val="FFFFFF"/>
                </a:highlight>
              </a:rPr>
              <a:t>router</a:t>
            </a:r>
            <a:r>
              <a:rPr lang="en" sz="1400">
                <a:solidFill>
                  <a:srgbClr val="222222"/>
                </a:solidFill>
                <a:highlight>
                  <a:srgbClr val="FFFFFF"/>
                </a:highlight>
              </a:rPr>
              <a:t> is a device that sends packets to destinations (routes them).                                                                                                  And an </a:t>
            </a:r>
            <a:r>
              <a:rPr lang="en" sz="1400" b="1">
                <a:solidFill>
                  <a:srgbClr val="222222"/>
                </a:solidFill>
                <a:highlight>
                  <a:srgbClr val="FFFFFF"/>
                </a:highlight>
              </a:rPr>
              <a:t>access point</a:t>
            </a:r>
            <a:r>
              <a:rPr lang="en" sz="1400">
                <a:solidFill>
                  <a:srgbClr val="222222"/>
                </a:solidFill>
                <a:highlight>
                  <a:srgbClr val="FFFFFF"/>
                </a:highlight>
              </a:rPr>
              <a:t> is a device that allows wireless devices to connect to it                                                                                           by means of the antennas</a:t>
            </a:r>
            <a:endParaRPr sz="1400"/>
          </a:p>
        </p:txBody>
      </p:sp>
      <p:pic>
        <p:nvPicPr>
          <p:cNvPr id="259" name="Google Shape;259;p50"/>
          <p:cNvPicPr preferRelativeResize="0"/>
          <p:nvPr/>
        </p:nvPicPr>
        <p:blipFill>
          <a:blip r:embed="rId3">
            <a:alphaModFix/>
          </a:blip>
          <a:stretch>
            <a:fillRect/>
          </a:stretch>
        </p:blipFill>
        <p:spPr>
          <a:xfrm>
            <a:off x="6955350" y="1803475"/>
            <a:ext cx="2101124" cy="31524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51"/>
          <p:cNvPicPr preferRelativeResize="0"/>
          <p:nvPr/>
        </p:nvPicPr>
        <p:blipFill>
          <a:blip r:embed="rId3">
            <a:alphaModFix/>
          </a:blip>
          <a:stretch>
            <a:fillRect/>
          </a:stretch>
        </p:blipFill>
        <p:spPr>
          <a:xfrm>
            <a:off x="2702650" y="0"/>
            <a:ext cx="3694500" cy="51932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2"/>
          <p:cNvSpPr txBox="1">
            <a:spLocks noGrp="1"/>
          </p:cNvSpPr>
          <p:nvPr>
            <p:ph type="title"/>
          </p:nvPr>
        </p:nvSpPr>
        <p:spPr>
          <a:xfrm>
            <a:off x="311700" y="234925"/>
            <a:ext cx="8520600" cy="89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Software LifeCycle</a:t>
            </a:r>
            <a:endParaRPr sz="4800"/>
          </a:p>
        </p:txBody>
      </p:sp>
      <p:sp>
        <p:nvSpPr>
          <p:cNvPr id="270" name="Google Shape;270;p5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0000"/>
              </a:buClr>
              <a:buSzPts val="3000"/>
              <a:buChar char="●"/>
            </a:pPr>
            <a:r>
              <a:rPr lang="en" sz="3000">
                <a:solidFill>
                  <a:srgbClr val="FF0000"/>
                </a:solidFill>
              </a:rPr>
              <a:t>Office 2003-Ended April 2014</a:t>
            </a:r>
            <a:endParaRPr sz="3000">
              <a:solidFill>
                <a:srgbClr val="FF0000"/>
              </a:solidFill>
            </a:endParaRPr>
          </a:p>
          <a:p>
            <a:pPr marL="457200" lvl="0" indent="-419100" algn="l" rtl="0">
              <a:spcBef>
                <a:spcPts val="0"/>
              </a:spcBef>
              <a:spcAft>
                <a:spcPts val="0"/>
              </a:spcAft>
              <a:buSzPts val="3000"/>
              <a:buChar char="●"/>
            </a:pPr>
            <a:r>
              <a:rPr lang="en" sz="3000"/>
              <a:t>Office 2007-Ends October 10, 2017</a:t>
            </a:r>
            <a:endParaRPr sz="3000"/>
          </a:p>
          <a:p>
            <a:pPr marL="457200" lvl="0" indent="-419100" algn="l" rtl="0">
              <a:spcBef>
                <a:spcPts val="0"/>
              </a:spcBef>
              <a:spcAft>
                <a:spcPts val="0"/>
              </a:spcAft>
              <a:buSzPts val="3000"/>
              <a:buChar char="●"/>
            </a:pPr>
            <a:r>
              <a:rPr lang="en" sz="3000"/>
              <a:t>Office 2010-Ends October 13, 2020</a:t>
            </a:r>
            <a:endParaRPr sz="3000"/>
          </a:p>
          <a:p>
            <a:pPr marL="457200" lvl="0" indent="-419100" algn="l" rtl="0">
              <a:spcBef>
                <a:spcPts val="0"/>
              </a:spcBef>
              <a:spcAft>
                <a:spcPts val="0"/>
              </a:spcAft>
              <a:buClr>
                <a:srgbClr val="FF0000"/>
              </a:buClr>
              <a:buSzPts val="3000"/>
              <a:buChar char="●"/>
            </a:pPr>
            <a:r>
              <a:rPr lang="en" sz="3000">
                <a:solidFill>
                  <a:srgbClr val="FF0000"/>
                </a:solidFill>
              </a:rPr>
              <a:t>Windows Vista-Ended April 2017</a:t>
            </a:r>
            <a:endParaRPr sz="3000">
              <a:solidFill>
                <a:srgbClr val="FF0000"/>
              </a:solidFill>
            </a:endParaRPr>
          </a:p>
          <a:p>
            <a:pPr marL="457200" lvl="0" indent="-419100" algn="l" rtl="0">
              <a:spcBef>
                <a:spcPts val="0"/>
              </a:spcBef>
              <a:spcAft>
                <a:spcPts val="0"/>
              </a:spcAft>
              <a:buSzPts val="3000"/>
              <a:buChar char="●"/>
            </a:pPr>
            <a:r>
              <a:rPr lang="en" sz="3000"/>
              <a:t>Windows 7-Ends January 2020</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71" name="Google Shape;271;p52" descr="Bye - Free pictures on Pixabay"/>
          <p:cNvPicPr preferRelativeResize="0"/>
          <p:nvPr/>
        </p:nvPicPr>
        <p:blipFill>
          <a:blip r:embed="rId3">
            <a:alphaModFix/>
          </a:blip>
          <a:stretch>
            <a:fillRect/>
          </a:stretch>
        </p:blipFill>
        <p:spPr>
          <a:xfrm>
            <a:off x="6577750" y="49450"/>
            <a:ext cx="2501876" cy="2501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 calcmode="lin" valueType="num">
                                      <p:cBhvr additive="base">
                                        <p:cTn id="7" dur="1000"/>
                                        <p:tgtEl>
                                          <p:spTgt spid="27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 calcmode="lin" valueType="num">
                                      <p:cBhvr additive="base">
                                        <p:cTn id="12" dur="1000"/>
                                        <p:tgtEl>
                                          <p:spTgt spid="27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 calcmode="lin" valueType="num">
                                      <p:cBhvr additive="base">
                                        <p:cTn id="17" dur="1000"/>
                                        <p:tgtEl>
                                          <p:spTgt spid="27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70">
                                            <p:txEl>
                                              <p:pRg st="3" end="3"/>
                                            </p:txEl>
                                          </p:spTgt>
                                        </p:tgtEl>
                                        <p:attrNameLst>
                                          <p:attrName>style.visibility</p:attrName>
                                        </p:attrNameLst>
                                      </p:cBhvr>
                                      <p:to>
                                        <p:strVal val="visible"/>
                                      </p:to>
                                    </p:set>
                                    <p:anim calcmode="lin" valueType="num">
                                      <p:cBhvr additive="base">
                                        <p:cTn id="22" dur="1000"/>
                                        <p:tgtEl>
                                          <p:spTgt spid="27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0">
                                            <p:txEl>
                                              <p:pRg st="4" end="4"/>
                                            </p:txEl>
                                          </p:spTgt>
                                        </p:tgtEl>
                                        <p:attrNameLst>
                                          <p:attrName>style.visibility</p:attrName>
                                        </p:attrNameLst>
                                      </p:cBhvr>
                                      <p:to>
                                        <p:strVal val="visible"/>
                                      </p:to>
                                    </p:set>
                                    <p:anim calcmode="lin" valueType="num">
                                      <p:cBhvr additive="base">
                                        <p:cTn id="27" dur="1000"/>
                                        <p:tgtEl>
                                          <p:spTgt spid="27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70">
                                            <p:txEl>
                                              <p:pRg st="5" end="5"/>
                                            </p:txEl>
                                          </p:spTgt>
                                        </p:tgtEl>
                                        <p:attrNameLst>
                                          <p:attrName>style.visibility</p:attrName>
                                        </p:attrNameLst>
                                      </p:cBhvr>
                                      <p:to>
                                        <p:strVal val="visible"/>
                                      </p:to>
                                    </p:set>
                                    <p:anim calcmode="lin" valueType="num">
                                      <p:cBhvr additive="base">
                                        <p:cTn id="32" dur="1000"/>
                                        <p:tgtEl>
                                          <p:spTgt spid="27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70">
                                            <p:txEl>
                                              <p:pRg st="6" end="6"/>
                                            </p:txEl>
                                          </p:spTgt>
                                        </p:tgtEl>
                                        <p:attrNameLst>
                                          <p:attrName>style.visibility</p:attrName>
                                        </p:attrNameLst>
                                      </p:cBhvr>
                                      <p:to>
                                        <p:strVal val="visible"/>
                                      </p:to>
                                    </p:set>
                                    <p:anim calcmode="lin" valueType="num">
                                      <p:cBhvr additive="base">
                                        <p:cTn id="37" dur="1000"/>
                                        <p:tgtEl>
                                          <p:spTgt spid="27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TECHSOUP.ORG</a:t>
            </a:r>
            <a:endParaRPr/>
          </a:p>
        </p:txBody>
      </p:sp>
      <p:sp>
        <p:nvSpPr>
          <p:cNvPr id="277" name="Google Shape;277;p5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Microsoft Windows and Office Software</a:t>
            </a:r>
            <a:endParaRPr/>
          </a:p>
          <a:p>
            <a:pPr marL="0" lvl="0" indent="0" algn="l" rtl="0">
              <a:spcBef>
                <a:spcPts val="1600"/>
              </a:spcBef>
              <a:spcAft>
                <a:spcPts val="0"/>
              </a:spcAft>
              <a:buNone/>
            </a:pPr>
            <a:r>
              <a:rPr lang="en"/>
              <a:t>	Office 365, Office 2016, Windows 10 OS, Server software</a:t>
            </a:r>
            <a:endParaRPr/>
          </a:p>
          <a:p>
            <a:pPr marL="0" lvl="0" indent="0" algn="l" rtl="0">
              <a:spcBef>
                <a:spcPts val="1600"/>
              </a:spcBef>
              <a:spcAft>
                <a:spcPts val="0"/>
              </a:spcAft>
              <a:buNone/>
            </a:pPr>
            <a:r>
              <a:rPr lang="en"/>
              <a:t>Adobe Acrobat Pro-Edit PDF and create electronically fillable forms</a:t>
            </a:r>
            <a:endParaRPr/>
          </a:p>
          <a:p>
            <a:pPr marL="0" lvl="0" indent="0" algn="l" rtl="0">
              <a:spcBef>
                <a:spcPts val="1600"/>
              </a:spcBef>
              <a:spcAft>
                <a:spcPts val="0"/>
              </a:spcAft>
              <a:buNone/>
            </a:pPr>
            <a:endParaRPr/>
          </a:p>
          <a:p>
            <a:pPr marL="0" lvl="0" indent="0" algn="l" rtl="0">
              <a:spcBef>
                <a:spcPts val="1600"/>
              </a:spcBef>
              <a:spcAft>
                <a:spcPts val="1600"/>
              </a:spcAft>
              <a:buNone/>
            </a:pPr>
            <a:r>
              <a:rPr lang="en" b="1"/>
              <a:t>*Windows 7 and Office 2010 will no longer be supported as of 10/2020</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54" descr="disaster_recovery.jpg"/>
          <p:cNvPicPr preferRelativeResize="0"/>
          <p:nvPr/>
        </p:nvPicPr>
        <p:blipFill>
          <a:blip r:embed="rId3">
            <a:alphaModFix/>
          </a:blip>
          <a:stretch>
            <a:fillRect/>
          </a:stretch>
        </p:blipFill>
        <p:spPr>
          <a:xfrm>
            <a:off x="148375" y="-49600"/>
            <a:ext cx="8859825" cy="519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Join the Group and Start Asking Questions	</a:t>
            </a:r>
            <a:endParaRPr/>
          </a:p>
        </p:txBody>
      </p:sp>
      <p:sp>
        <p:nvSpPr>
          <p:cNvPr id="131" name="Google Shape;131;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Email Dawn to be added to the group</a:t>
            </a:r>
            <a:endParaRPr sz="3000"/>
          </a:p>
          <a:p>
            <a:pPr marL="457200" lvl="0" indent="-419100" algn="l" rtl="0">
              <a:spcBef>
                <a:spcPts val="0"/>
              </a:spcBef>
              <a:spcAft>
                <a:spcPts val="0"/>
              </a:spcAft>
              <a:buSzPts val="3000"/>
              <a:buChar char="●"/>
            </a:pPr>
            <a:r>
              <a:rPr lang="en" sz="3000"/>
              <a:t>How to ask a question?</a:t>
            </a:r>
            <a:endParaRPr sz="3000"/>
          </a:p>
          <a:p>
            <a:pPr marL="0" lvl="0" indent="0" algn="ctr" rtl="0">
              <a:spcBef>
                <a:spcPts val="1600"/>
              </a:spcBef>
              <a:spcAft>
                <a:spcPts val="0"/>
              </a:spcAft>
              <a:buNone/>
            </a:pPr>
            <a:r>
              <a:rPr lang="en" sz="3000" b="1"/>
              <a:t>Just email your question to parishforum@sfcatholic.org</a:t>
            </a:r>
            <a:endParaRPr sz="3000" b="1"/>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55" descr="This computer was used to ..."/>
          <p:cNvPicPr preferRelativeResize="0"/>
          <p:nvPr/>
        </p:nvPicPr>
        <p:blipFill>
          <a:blip r:embed="rId3">
            <a:alphaModFix/>
          </a:blip>
          <a:stretch>
            <a:fillRect/>
          </a:stretch>
        </p:blipFill>
        <p:spPr>
          <a:xfrm>
            <a:off x="256125" y="0"/>
            <a:ext cx="8631750" cy="5588268"/>
          </a:xfrm>
          <a:prstGeom prst="rect">
            <a:avLst/>
          </a:prstGeom>
          <a:noFill/>
          <a:ln>
            <a:noFill/>
          </a:ln>
        </p:spPr>
      </p:pic>
      <p:sp>
        <p:nvSpPr>
          <p:cNvPr id="289" name="Google Shape;289;p55"/>
          <p:cNvSpPr txBox="1"/>
          <p:nvPr/>
        </p:nvSpPr>
        <p:spPr>
          <a:xfrm>
            <a:off x="256200" y="2648906"/>
            <a:ext cx="8631600" cy="805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Backup!Backup!Backup!</a:t>
            </a:r>
            <a:endParaRPr sz="6000">
              <a:solidFill>
                <a:srgbClr val="98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56"/>
          <p:cNvPicPr preferRelativeResize="0"/>
          <p:nvPr/>
        </p:nvPicPr>
        <p:blipFill>
          <a:blip r:embed="rId3">
            <a:alphaModFix/>
          </a:blip>
          <a:stretch>
            <a:fillRect/>
          </a:stretch>
        </p:blipFill>
        <p:spPr>
          <a:xfrm>
            <a:off x="2351275" y="0"/>
            <a:ext cx="5397225" cy="5397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7"/>
          <p:cNvSpPr txBox="1">
            <a:spLocks noGrp="1"/>
          </p:cNvSpPr>
          <p:nvPr>
            <p:ph type="title"/>
          </p:nvPr>
        </p:nvSpPr>
        <p:spPr>
          <a:xfrm>
            <a:off x="457200" y="3"/>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Font typeface="Calibri"/>
              <a:buNone/>
            </a:pPr>
            <a:r>
              <a:rPr lang="en" sz="3600" b="1"/>
              <a:t>Claim Google</a:t>
            </a:r>
            <a:r>
              <a:rPr lang="en" sz="3600" b="1" i="0" u="sng" strike="noStrike" cap="none">
                <a:solidFill>
                  <a:schemeClr val="hlink"/>
                </a:solidFill>
                <a:latin typeface="Calibri"/>
                <a:ea typeface="Calibri"/>
                <a:cs typeface="Calibri"/>
                <a:sym typeface="Calibri"/>
                <a:hlinkClick r:id="rId3"/>
              </a:rPr>
              <a:t> </a:t>
            </a:r>
            <a:r>
              <a:rPr lang="en" sz="3600" b="1"/>
              <a:t>and Bing Business Pages</a:t>
            </a:r>
            <a:endParaRPr sz="3600" b="1"/>
          </a:p>
        </p:txBody>
      </p:sp>
      <p:sp>
        <p:nvSpPr>
          <p:cNvPr id="302" name="Google Shape;302;p57"/>
          <p:cNvSpPr txBox="1">
            <a:spLocks noGrp="1"/>
          </p:cNvSpPr>
          <p:nvPr>
            <p:ph type="body" idx="1"/>
          </p:nvPr>
        </p:nvSpPr>
        <p:spPr>
          <a:xfrm>
            <a:off x="457200" y="1200150"/>
            <a:ext cx="8229600" cy="2876700"/>
          </a:xfrm>
          <a:prstGeom prst="rect">
            <a:avLst/>
          </a:prstGeom>
          <a:noFill/>
          <a:ln>
            <a:noFill/>
          </a:ln>
        </p:spPr>
        <p:txBody>
          <a:bodyPr spcFirstLastPara="1" wrap="square" lIns="91425" tIns="91425" rIns="91425" bIns="91425"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pic>
        <p:nvPicPr>
          <p:cNvPr id="303" name="Google Shape;303;p57" descr="business listing.JPG"/>
          <p:cNvPicPr preferRelativeResize="0"/>
          <p:nvPr/>
        </p:nvPicPr>
        <p:blipFill rotWithShape="1">
          <a:blip r:embed="rId4">
            <a:alphaModFix/>
          </a:blip>
          <a:srcRect/>
          <a:stretch/>
        </p:blipFill>
        <p:spPr>
          <a:xfrm>
            <a:off x="0" y="914400"/>
            <a:ext cx="9144000" cy="4229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58"/>
          <p:cNvPicPr preferRelativeResize="0"/>
          <p:nvPr/>
        </p:nvPicPr>
        <p:blipFill>
          <a:blip r:embed="rId3">
            <a:alphaModFix/>
          </a:blip>
          <a:stretch>
            <a:fillRect/>
          </a:stretch>
        </p:blipFill>
        <p:spPr>
          <a:xfrm>
            <a:off x="2047556" y="0"/>
            <a:ext cx="5124818"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ctr" rtl="0">
              <a:spcBef>
                <a:spcPts val="360"/>
              </a:spcBef>
              <a:spcAft>
                <a:spcPts val="600"/>
              </a:spcAft>
              <a:buNone/>
            </a:pPr>
            <a:r>
              <a:rPr lang="en" sz="3000" b="1"/>
              <a:t>YOUR CFSA DOLLARS AT WORK!</a:t>
            </a:r>
            <a:endParaRPr/>
          </a:p>
        </p:txBody>
      </p:sp>
      <p:sp>
        <p:nvSpPr>
          <p:cNvPr id="314" name="Google Shape;314;p59"/>
          <p:cNvSpPr txBox="1"/>
          <p:nvPr/>
        </p:nvSpPr>
        <p:spPr>
          <a:xfrm>
            <a:off x="59300" y="778200"/>
            <a:ext cx="4217100" cy="4217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Virus/Ransomware/Malware Removal</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Hardware and Software (Good Deals!)</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Network troubleshooting and setup</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WiFi Setup and Security</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Websites</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Social Media</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Google Apps (G Suite) for Non Profits and Education</a:t>
            </a:r>
            <a:endParaRPr sz="1800">
              <a:solidFill>
                <a:schemeClr val="lt2"/>
              </a:solidFill>
              <a:latin typeface="Roboto"/>
              <a:ea typeface="Roboto"/>
              <a:cs typeface="Roboto"/>
              <a:sym typeface="Roboto"/>
            </a:endParaRPr>
          </a:p>
          <a:p>
            <a:pPr marL="0" lvl="0" indent="0" algn="l" rtl="0">
              <a:spcBef>
                <a:spcPts val="1600"/>
              </a:spcBef>
              <a:spcAft>
                <a:spcPts val="0"/>
              </a:spcAft>
              <a:buNone/>
            </a:pPr>
            <a:endParaRPr/>
          </a:p>
        </p:txBody>
      </p:sp>
      <p:sp>
        <p:nvSpPr>
          <p:cNvPr id="315" name="Google Shape;315;p59"/>
          <p:cNvSpPr txBox="1"/>
          <p:nvPr/>
        </p:nvSpPr>
        <p:spPr>
          <a:xfrm>
            <a:off x="4350475" y="919000"/>
            <a:ext cx="4683900" cy="4269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Internet Safety presentations (Kids, Teens, Parents)</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ParishSOFT</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Staff Training-Parish and School</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Audio/Visual equipment</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Digital Signage</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Techsoup</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Email issues</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Printers, copiers and scanners</a:t>
            </a:r>
            <a:endParaRPr sz="1800">
              <a:solidFill>
                <a:schemeClr val="lt2"/>
              </a:solidFill>
              <a:latin typeface="Roboto"/>
              <a:ea typeface="Roboto"/>
              <a:cs typeface="Roboto"/>
              <a:sym typeface="Roboto"/>
            </a:endParaRPr>
          </a:p>
          <a:p>
            <a:pPr marL="457200" lvl="0" indent="-342900" algn="l" rtl="0">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Microsoft Operating Systems and Microsoft Office installations and troubleshooting</a:t>
            </a:r>
            <a:endParaRPr sz="1800">
              <a:solidFill>
                <a:schemeClr val="lt2"/>
              </a:solidFill>
              <a:latin typeface="Roboto"/>
              <a:ea typeface="Roboto"/>
              <a:cs typeface="Roboto"/>
              <a:sym typeface="Roboto"/>
            </a:endParaRPr>
          </a:p>
          <a:p>
            <a:pPr marL="457200" lvl="0" indent="0" algn="l" rtl="0">
              <a:lnSpc>
                <a:spcPct val="115000"/>
              </a:lnSpc>
              <a:spcBef>
                <a:spcPts val="1600"/>
              </a:spcBef>
              <a:spcAft>
                <a:spcPts val="0"/>
              </a:spcAft>
              <a:buNone/>
            </a:pPr>
            <a:endParaRPr sz="1800">
              <a:solidFill>
                <a:schemeClr val="lt2"/>
              </a:solidFill>
              <a:latin typeface="Roboto"/>
              <a:ea typeface="Roboto"/>
              <a:cs typeface="Roboto"/>
              <a:sym typeface="Roboto"/>
            </a:endParaRPr>
          </a:p>
          <a:p>
            <a:pPr marL="457200" lvl="0" indent="0" algn="l" rtl="0">
              <a:lnSpc>
                <a:spcPct val="115000"/>
              </a:lnSpc>
              <a:spcBef>
                <a:spcPts val="1600"/>
              </a:spcBef>
              <a:spcAft>
                <a:spcPts val="0"/>
              </a:spcAft>
              <a:buNone/>
            </a:pPr>
            <a:endParaRPr sz="1800">
              <a:solidFill>
                <a:schemeClr val="lt2"/>
              </a:solidFill>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Save $ on new pc’s	</a:t>
            </a:r>
            <a:endParaRPr sz="4800"/>
          </a:p>
        </p:txBody>
      </p:sp>
      <p:sp>
        <p:nvSpPr>
          <p:cNvPr id="321" name="Google Shape;321;p6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We custom build desktop PC’s</a:t>
            </a:r>
            <a:endParaRPr sz="3000"/>
          </a:p>
          <a:p>
            <a:pPr marL="0" lvl="0" indent="0" algn="l" rtl="0">
              <a:spcBef>
                <a:spcPts val="1600"/>
              </a:spcBef>
              <a:spcAft>
                <a:spcPts val="0"/>
              </a:spcAft>
              <a:buNone/>
            </a:pPr>
            <a:r>
              <a:rPr lang="en" sz="3000"/>
              <a:t>Multiple Vendors/Resellers to compare </a:t>
            </a:r>
            <a:endParaRPr sz="3000"/>
          </a:p>
          <a:p>
            <a:pPr marL="0" lvl="0" indent="0" algn="l" rtl="0">
              <a:spcBef>
                <a:spcPts val="1600"/>
              </a:spcBef>
              <a:spcAft>
                <a:spcPts val="0"/>
              </a:spcAft>
              <a:buNone/>
            </a:pPr>
            <a:r>
              <a:rPr lang="en" sz="3000"/>
              <a:t>Saving $100-$150 per pc</a:t>
            </a:r>
            <a:endParaRPr sz="3000"/>
          </a:p>
          <a:p>
            <a:pPr marL="0" lvl="0" indent="0" algn="l" rtl="0">
              <a:spcBef>
                <a:spcPts val="1600"/>
              </a:spcBef>
              <a:spcAft>
                <a:spcPts val="0"/>
              </a:spcAft>
              <a:buNone/>
            </a:pPr>
            <a:r>
              <a:rPr lang="en" sz="3000"/>
              <a:t>Wipe Data and Recycle Old Pc’s</a:t>
            </a:r>
            <a:endParaRPr sz="3000"/>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516350" y="16065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Shared Documents, Forms, Templates</a:t>
            </a:r>
            <a:endParaRPr/>
          </a:p>
        </p:txBody>
      </p:sp>
      <p:sp>
        <p:nvSpPr>
          <p:cNvPr id="137" name="Google Shape;137;p29"/>
          <p:cNvSpPr txBox="1">
            <a:spLocks noGrp="1"/>
          </p:cNvSpPr>
          <p:nvPr>
            <p:ph type="body" idx="1"/>
          </p:nvPr>
        </p:nvSpPr>
        <p:spPr>
          <a:xfrm>
            <a:off x="471900" y="1689800"/>
            <a:ext cx="8222100" cy="34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Shared Parish Resources-Team Drive</a:t>
            </a:r>
            <a:endParaRPr sz="2400" b="1"/>
          </a:p>
          <a:p>
            <a:pPr marL="457200" lvl="0" indent="-342900" algn="l" rtl="0">
              <a:spcBef>
                <a:spcPts val="1600"/>
              </a:spcBef>
              <a:spcAft>
                <a:spcPts val="0"/>
              </a:spcAft>
              <a:buSzPts val="1800"/>
              <a:buChar char="●"/>
            </a:pPr>
            <a:r>
              <a:rPr lang="en"/>
              <a:t>ANY file type</a:t>
            </a:r>
            <a:endParaRPr/>
          </a:p>
          <a:p>
            <a:pPr marL="457200" lvl="0" indent="-342900" algn="l" rtl="0">
              <a:spcBef>
                <a:spcPts val="0"/>
              </a:spcBef>
              <a:spcAft>
                <a:spcPts val="0"/>
              </a:spcAft>
              <a:buSzPts val="1800"/>
              <a:buChar char="●"/>
            </a:pPr>
            <a:r>
              <a:rPr lang="en"/>
              <a:t>Download a copy and edit to suit your needs</a:t>
            </a:r>
            <a:endParaRPr/>
          </a:p>
          <a:p>
            <a:pPr marL="457200" lvl="0" indent="-342900" algn="l" rtl="0">
              <a:spcBef>
                <a:spcPts val="0"/>
              </a:spcBef>
              <a:spcAft>
                <a:spcPts val="0"/>
              </a:spcAft>
              <a:buSzPts val="1800"/>
              <a:buChar char="●"/>
            </a:pPr>
            <a:r>
              <a:rPr lang="en"/>
              <a:t>Upload and share</a:t>
            </a:r>
            <a:endParaRPr/>
          </a:p>
          <a:p>
            <a:pPr marL="457200" lvl="0" indent="-342900" algn="l" rtl="0">
              <a:spcBef>
                <a:spcPts val="0"/>
              </a:spcBef>
              <a:spcAft>
                <a:spcPts val="0"/>
              </a:spcAft>
              <a:buSzPts val="1800"/>
              <a:buChar char="●"/>
            </a:pPr>
            <a:r>
              <a:rPr lang="en"/>
              <a:t>Various categories</a:t>
            </a:r>
            <a:endParaRPr/>
          </a:p>
          <a:p>
            <a:pPr marL="914400" lvl="1" indent="-317500" algn="l" rtl="0">
              <a:spcBef>
                <a:spcPts val="0"/>
              </a:spcBef>
              <a:spcAft>
                <a:spcPts val="0"/>
              </a:spcAft>
              <a:buSzPts val="1400"/>
              <a:buChar char="○"/>
            </a:pPr>
            <a:r>
              <a:rPr lang="en"/>
              <a:t>General</a:t>
            </a:r>
            <a:endParaRPr/>
          </a:p>
          <a:p>
            <a:pPr marL="914400" lvl="1" indent="-317500" algn="l" rtl="0">
              <a:spcBef>
                <a:spcPts val="0"/>
              </a:spcBef>
              <a:spcAft>
                <a:spcPts val="0"/>
              </a:spcAft>
              <a:buSzPts val="1400"/>
              <a:buChar char="○"/>
            </a:pPr>
            <a:r>
              <a:rPr lang="en"/>
              <a:t>Religious Ed</a:t>
            </a:r>
            <a:endParaRPr/>
          </a:p>
          <a:p>
            <a:pPr marL="914400" lvl="1" indent="-317500" algn="l" rtl="0">
              <a:spcBef>
                <a:spcPts val="0"/>
              </a:spcBef>
              <a:spcAft>
                <a:spcPts val="0"/>
              </a:spcAft>
              <a:buSzPts val="1400"/>
              <a:buChar char="○"/>
            </a:pPr>
            <a:r>
              <a:rPr lang="en"/>
              <a:t>Youth Ministry</a:t>
            </a:r>
            <a:endParaRPr/>
          </a:p>
          <a:p>
            <a:pPr marL="914400" lvl="1" indent="-317500" algn="l" rtl="0">
              <a:spcBef>
                <a:spcPts val="0"/>
              </a:spcBef>
              <a:spcAft>
                <a:spcPts val="0"/>
              </a:spcAft>
              <a:buSzPts val="1400"/>
              <a:buChar char="○"/>
            </a:pPr>
            <a:r>
              <a:rPr lang="en"/>
              <a:t>IT, Media and Clipart Resources</a:t>
            </a:r>
            <a:endParaRPr/>
          </a:p>
          <a:p>
            <a:pPr marL="457200" lvl="0" indent="0" algn="ctr" rtl="0">
              <a:spcBef>
                <a:spcPts val="1600"/>
              </a:spcBef>
              <a:spcAft>
                <a:spcPts val="1600"/>
              </a:spcAft>
              <a:buNone/>
            </a:pPr>
            <a:r>
              <a:rPr lang="en">
                <a:solidFill>
                  <a:srgbClr val="FF0000"/>
                </a:solidFill>
              </a:rPr>
              <a:t>*Email Dawn (dwolf@sfcatholic.org) to Join!</a:t>
            </a:r>
            <a:endParaRPr>
              <a:solidFill>
                <a:srgbClr val="FF0000"/>
              </a:solidFill>
            </a:endParaRPr>
          </a:p>
        </p:txBody>
      </p:sp>
      <p:pic>
        <p:nvPicPr>
          <p:cNvPr id="138" name="Google Shape;138;p29"/>
          <p:cNvPicPr preferRelativeResize="0"/>
          <p:nvPr/>
        </p:nvPicPr>
        <p:blipFill>
          <a:blip r:embed="rId3">
            <a:alphaModFix/>
          </a:blip>
          <a:stretch>
            <a:fillRect/>
          </a:stretch>
        </p:blipFill>
        <p:spPr>
          <a:xfrm>
            <a:off x="5827027" y="1762227"/>
            <a:ext cx="2866975" cy="2866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0"/>
          <p:cNvPicPr preferRelativeResize="0"/>
          <p:nvPr/>
        </p:nvPicPr>
        <p:blipFill>
          <a:blip r:embed="rId3">
            <a:alphaModFix/>
          </a:blip>
          <a:stretch>
            <a:fillRect/>
          </a:stretch>
        </p:blipFill>
        <p:spPr>
          <a:xfrm>
            <a:off x="322550" y="0"/>
            <a:ext cx="8498875" cy="5228075"/>
          </a:xfrm>
          <a:prstGeom prst="rect">
            <a:avLst/>
          </a:prstGeom>
          <a:noFill/>
          <a:ln>
            <a:noFill/>
          </a:ln>
        </p:spPr>
      </p:pic>
      <p:sp>
        <p:nvSpPr>
          <p:cNvPr id="144" name="Google Shape;144;p30"/>
          <p:cNvSpPr txBox="1"/>
          <p:nvPr/>
        </p:nvSpPr>
        <p:spPr>
          <a:xfrm>
            <a:off x="422850" y="69200"/>
            <a:ext cx="4374600" cy="9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Archivo Black"/>
                <a:ea typeface="Archivo Black"/>
                <a:cs typeface="Archivo Black"/>
                <a:sym typeface="Archivo Black"/>
              </a:rPr>
              <a:t>How to stay safe </a:t>
            </a:r>
            <a:endParaRPr sz="3000">
              <a:solidFill>
                <a:srgbClr val="FFFFFF"/>
              </a:solidFill>
              <a:latin typeface="Archivo Black"/>
              <a:ea typeface="Archivo Black"/>
              <a:cs typeface="Archivo Black"/>
              <a:sym typeface="Archivo Black"/>
            </a:endParaRPr>
          </a:p>
          <a:p>
            <a:pPr marL="0" lvl="0" indent="0" algn="ctr" rtl="0">
              <a:spcBef>
                <a:spcPts val="0"/>
              </a:spcBef>
              <a:spcAft>
                <a:spcPts val="0"/>
              </a:spcAft>
              <a:buNone/>
            </a:pPr>
            <a:r>
              <a:rPr lang="en" sz="3000">
                <a:solidFill>
                  <a:srgbClr val="FFFFFF"/>
                </a:solidFill>
                <a:latin typeface="Archivo Black"/>
                <a:ea typeface="Archivo Black"/>
                <a:cs typeface="Archivo Black"/>
                <a:sym typeface="Archivo Black"/>
              </a:rPr>
              <a:t>in this Digital Age?</a:t>
            </a:r>
            <a:endParaRPr sz="3000">
              <a:solidFill>
                <a:srgbClr val="FFFFFF"/>
              </a:solidFill>
              <a:latin typeface="Archivo Black"/>
              <a:ea typeface="Archivo Black"/>
              <a:cs typeface="Archivo Black"/>
              <a:sym typeface="Archiv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460950" y="1928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Biggest Threats in 2018</a:t>
            </a:r>
            <a:endParaRPr sz="4800"/>
          </a:p>
        </p:txBody>
      </p:sp>
      <p:sp>
        <p:nvSpPr>
          <p:cNvPr id="150" name="Google Shape;150;p31"/>
          <p:cNvSpPr txBox="1">
            <a:spLocks noGrp="1"/>
          </p:cNvSpPr>
          <p:nvPr>
            <p:ph type="body" idx="1"/>
          </p:nvPr>
        </p:nvSpPr>
        <p:spPr>
          <a:xfrm>
            <a:off x="471900" y="1571225"/>
            <a:ext cx="8222100" cy="340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Phishing Emails</a:t>
            </a:r>
            <a:endParaRPr sz="3600"/>
          </a:p>
          <a:p>
            <a:pPr marL="457200" lvl="0" indent="-342900" algn="l" rtl="0">
              <a:spcBef>
                <a:spcPts val="1600"/>
              </a:spcBef>
              <a:spcAft>
                <a:spcPts val="0"/>
              </a:spcAft>
              <a:buSzPts val="1800"/>
              <a:buChar char="●"/>
            </a:pPr>
            <a:r>
              <a:rPr lang="en"/>
              <a:t>Sextortion</a:t>
            </a:r>
            <a:endParaRPr/>
          </a:p>
          <a:p>
            <a:pPr marL="457200" lvl="0" indent="-342900" algn="l" rtl="0">
              <a:spcBef>
                <a:spcPts val="0"/>
              </a:spcBef>
              <a:spcAft>
                <a:spcPts val="0"/>
              </a:spcAft>
              <a:buSzPts val="1800"/>
              <a:buChar char="●"/>
            </a:pPr>
            <a:r>
              <a:rPr lang="en"/>
              <a:t>Sextortion scam emails</a:t>
            </a:r>
            <a:endParaRPr/>
          </a:p>
          <a:p>
            <a:pPr marL="457200" lvl="0" indent="-342900" algn="l" rtl="0">
              <a:spcBef>
                <a:spcPts val="0"/>
              </a:spcBef>
              <a:spcAft>
                <a:spcPts val="0"/>
              </a:spcAft>
              <a:buSzPts val="1800"/>
              <a:buChar char="●"/>
            </a:pPr>
            <a:r>
              <a:rPr lang="en"/>
              <a:t>“Free” Pizza or Coffee or Amazon gift card</a:t>
            </a:r>
            <a:endParaRPr/>
          </a:p>
          <a:p>
            <a:pPr marL="457200" lvl="0" indent="-342900" algn="l" rtl="0">
              <a:spcBef>
                <a:spcPts val="0"/>
              </a:spcBef>
              <a:spcAft>
                <a:spcPts val="0"/>
              </a:spcAft>
              <a:buSzPts val="1800"/>
              <a:buChar char="●"/>
            </a:pPr>
            <a:r>
              <a:rPr lang="en"/>
              <a:t>iTunes giftcard emails</a:t>
            </a:r>
            <a:endParaRPr/>
          </a:p>
          <a:p>
            <a:pPr marL="457200" lvl="0" indent="-342900" algn="l" rtl="0">
              <a:spcBef>
                <a:spcPts val="0"/>
              </a:spcBef>
              <a:spcAft>
                <a:spcPts val="0"/>
              </a:spcAft>
              <a:buSzPts val="1800"/>
              <a:buChar char="●"/>
            </a:pPr>
            <a:r>
              <a:rPr lang="en"/>
              <a:t>Ransomware</a:t>
            </a:r>
            <a:endParaRPr/>
          </a:p>
          <a:p>
            <a:pPr marL="457200" lvl="0" indent="-342900" algn="l" rtl="0">
              <a:spcBef>
                <a:spcPts val="0"/>
              </a:spcBef>
              <a:spcAft>
                <a:spcPts val="0"/>
              </a:spcAft>
              <a:buSzPts val="1800"/>
              <a:buChar char="●"/>
            </a:pPr>
            <a:r>
              <a:rPr lang="en"/>
              <a:t>Spoofing Father’s email asking staff to transfer money</a:t>
            </a:r>
            <a:endParaRPr/>
          </a:p>
          <a:p>
            <a:pPr marL="457200" lvl="0" indent="-342900" algn="l" rtl="0">
              <a:spcBef>
                <a:spcPts val="0"/>
              </a:spcBef>
              <a:spcAft>
                <a:spcPts val="0"/>
              </a:spcAft>
              <a:buSzPts val="1800"/>
              <a:buChar char="●"/>
            </a:pPr>
            <a:r>
              <a:rPr lang="en"/>
              <a:t>Are you in the office?</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Sextortion</a:t>
            </a:r>
            <a:endParaRPr sz="4800"/>
          </a:p>
        </p:txBody>
      </p:sp>
      <p:sp>
        <p:nvSpPr>
          <p:cNvPr id="156" name="Google Shape;156;p32"/>
          <p:cNvSpPr txBox="1">
            <a:spLocks noGrp="1"/>
          </p:cNvSpPr>
          <p:nvPr>
            <p:ph type="body" idx="1"/>
          </p:nvPr>
        </p:nvSpPr>
        <p:spPr>
          <a:xfrm>
            <a:off x="471900" y="1706800"/>
            <a:ext cx="8222100" cy="3436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212121"/>
                </a:solidFill>
                <a:latin typeface="Georgia"/>
                <a:ea typeface="Georgia"/>
                <a:cs typeface="Georgia"/>
                <a:sym typeface="Georgia"/>
              </a:rPr>
              <a:t>It’s a sex crime in which a perpetrator blackmails a victim by acquiring personal information - typically pornographic images of that victim - and then demanding more under threat of posting those images in the public sphere.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Sextortion SCAM Emails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p:nvPr/>
        </p:nvSpPr>
        <p:spPr>
          <a:xfrm>
            <a:off x="0" y="0"/>
            <a:ext cx="9102900" cy="5143500"/>
          </a:xfrm>
          <a:prstGeom prst="rect">
            <a:avLst/>
          </a:prstGeom>
          <a:noFill/>
          <a:ln>
            <a:noFill/>
          </a:ln>
        </p:spPr>
        <p:txBody>
          <a:bodyPr spcFirstLastPara="1" wrap="square" lIns="91425" tIns="91425" rIns="91425" bIns="91425" anchor="ctr" anchorCtr="0">
            <a:noAutofit/>
          </a:bodyPr>
          <a:lstStyle/>
          <a:p>
            <a:pPr marL="254000" marR="254000" lvl="0" indent="0" algn="l" rtl="0">
              <a:lnSpc>
                <a:spcPct val="177689"/>
              </a:lnSpc>
              <a:spcBef>
                <a:spcPts val="0"/>
              </a:spcBef>
              <a:spcAft>
                <a:spcPts val="0"/>
              </a:spcAft>
              <a:buNone/>
            </a:pPr>
            <a:endParaRPr sz="1100">
              <a:solidFill>
                <a:srgbClr val="152E3B"/>
              </a:solidFill>
              <a:highlight>
                <a:srgbClr val="FDFDFD"/>
              </a:highlight>
              <a:latin typeface="Consolas"/>
              <a:ea typeface="Consolas"/>
              <a:cs typeface="Consolas"/>
              <a:sym typeface="Consolas"/>
            </a:endParaRPr>
          </a:p>
          <a:p>
            <a:pPr marL="254000" marR="254000" lvl="0" indent="0" algn="l" rtl="0">
              <a:lnSpc>
                <a:spcPct val="177689"/>
              </a:lnSpc>
              <a:spcBef>
                <a:spcPts val="1800"/>
              </a:spcBef>
              <a:spcAft>
                <a:spcPts val="1800"/>
              </a:spcAft>
              <a:buNone/>
            </a:pPr>
            <a:r>
              <a:rPr lang="en">
                <a:solidFill>
                  <a:srgbClr val="152E3B"/>
                </a:solidFill>
                <a:highlight>
                  <a:srgbClr val="FDFDFD"/>
                </a:highlight>
                <a:latin typeface="Calibri"/>
                <a:ea typeface="Calibri"/>
                <a:cs typeface="Calibri"/>
                <a:sym typeface="Calibri"/>
              </a:rPr>
              <a:t>I do know, [PASSWORD REDACTED], is your password. You do not know me and you are probably thinking why you are getting this e mail, correct? </a:t>
            </a:r>
            <a:br>
              <a:rPr lang="en">
                <a:solidFill>
                  <a:srgbClr val="152E3B"/>
                </a:solidFill>
                <a:highlight>
                  <a:srgbClr val="FDFDFD"/>
                </a:highlight>
                <a:latin typeface="Calibri"/>
                <a:ea typeface="Calibri"/>
                <a:cs typeface="Calibri"/>
                <a:sym typeface="Calibri"/>
              </a:rPr>
            </a:br>
            <a:r>
              <a:rPr lang="en">
                <a:solidFill>
                  <a:srgbClr val="152E3B"/>
                </a:solidFill>
                <a:highlight>
                  <a:srgbClr val="FDFDFD"/>
                </a:highlight>
                <a:latin typeface="Calibri"/>
                <a:ea typeface="Calibri"/>
                <a:cs typeface="Calibri"/>
                <a:sym typeface="Calibri"/>
              </a:rPr>
              <a:t>actually, I placed a malware on the adult videos (pornography) website and do you know what, you visited this web site to experience fun (you know what I mean). While you were watching videos, your internet browser initiated working as a RDP (Remote Desktop) that has a key logger which gave me accessibility to your display and also webcam. after that, my software program obtained all your contacts from your Messenger, Facebook, as well as email. </a:t>
            </a:r>
            <a:br>
              <a:rPr lang="en">
                <a:solidFill>
                  <a:srgbClr val="152E3B"/>
                </a:solidFill>
                <a:highlight>
                  <a:srgbClr val="FDFDFD"/>
                </a:highlight>
                <a:latin typeface="Calibri"/>
                <a:ea typeface="Calibri"/>
                <a:cs typeface="Calibri"/>
                <a:sym typeface="Calibri"/>
              </a:rPr>
            </a:br>
            <a:r>
              <a:rPr lang="en">
                <a:solidFill>
                  <a:srgbClr val="152E3B"/>
                </a:solidFill>
                <a:highlight>
                  <a:srgbClr val="FDFDFD"/>
                </a:highlight>
                <a:latin typeface="Calibri"/>
                <a:ea typeface="Calibri"/>
                <a:cs typeface="Calibri"/>
                <a:sym typeface="Calibri"/>
              </a:rPr>
              <a:t>What exactly did I do?</a:t>
            </a:r>
            <a:br>
              <a:rPr lang="en">
                <a:solidFill>
                  <a:srgbClr val="152E3B"/>
                </a:solidFill>
                <a:highlight>
                  <a:srgbClr val="FDFDFD"/>
                </a:highlight>
                <a:latin typeface="Calibri"/>
                <a:ea typeface="Calibri"/>
                <a:cs typeface="Calibri"/>
                <a:sym typeface="Calibri"/>
              </a:rPr>
            </a:br>
            <a:r>
              <a:rPr lang="en">
                <a:solidFill>
                  <a:srgbClr val="152E3B"/>
                </a:solidFill>
                <a:highlight>
                  <a:srgbClr val="FDFDFD"/>
                </a:highlight>
                <a:latin typeface="Calibri"/>
                <a:ea typeface="Calibri"/>
                <a:cs typeface="Calibri"/>
                <a:sym typeface="Calibri"/>
              </a:rPr>
              <a:t>I made a double-screen video. First part displays the video you were viewing (you've got a nice taste haha), and second part shows the recording of your webcam. </a:t>
            </a:r>
            <a:br>
              <a:rPr lang="en">
                <a:solidFill>
                  <a:srgbClr val="152E3B"/>
                </a:solidFill>
                <a:highlight>
                  <a:srgbClr val="FDFDFD"/>
                </a:highlight>
                <a:latin typeface="Calibri"/>
                <a:ea typeface="Calibri"/>
                <a:cs typeface="Calibri"/>
                <a:sym typeface="Calibri"/>
              </a:rPr>
            </a:br>
            <a:r>
              <a:rPr lang="en">
                <a:solidFill>
                  <a:srgbClr val="152E3B"/>
                </a:solidFill>
                <a:highlight>
                  <a:srgbClr val="FDFDFD"/>
                </a:highlight>
                <a:latin typeface="Calibri"/>
                <a:ea typeface="Calibri"/>
                <a:cs typeface="Calibri"/>
                <a:sym typeface="Calibri"/>
              </a:rPr>
              <a:t>exactly what should you do?</a:t>
            </a:r>
            <a:br>
              <a:rPr lang="en">
                <a:solidFill>
                  <a:srgbClr val="152E3B"/>
                </a:solidFill>
                <a:highlight>
                  <a:srgbClr val="FDFDFD"/>
                </a:highlight>
                <a:latin typeface="Calibri"/>
                <a:ea typeface="Calibri"/>
                <a:cs typeface="Calibri"/>
                <a:sym typeface="Calibri"/>
              </a:rPr>
            </a:br>
            <a:r>
              <a:rPr lang="en">
                <a:solidFill>
                  <a:srgbClr val="152E3B"/>
                </a:solidFill>
                <a:highlight>
                  <a:srgbClr val="FDFDFD"/>
                </a:highlight>
                <a:latin typeface="Calibri"/>
                <a:ea typeface="Calibri"/>
                <a:cs typeface="Calibri"/>
                <a:sym typeface="Calibri"/>
              </a:rPr>
              <a:t>Well, I believe, $2900 is a reasonable price tag for our little secret. You'll make the payment via Bitcoin (if you don't know this, search "how to buy bitcoin" in Google). </a:t>
            </a:r>
            <a:br>
              <a:rPr lang="en">
                <a:solidFill>
                  <a:srgbClr val="152E3B"/>
                </a:solidFill>
                <a:highlight>
                  <a:srgbClr val="FDFDFD"/>
                </a:highlight>
                <a:latin typeface="Calibri"/>
                <a:ea typeface="Calibri"/>
                <a:cs typeface="Calibri"/>
                <a:sym typeface="Calibri"/>
              </a:rPr>
            </a:b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On-screen Show (16:9)</PresentationFormat>
  <Paragraphs>166</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Archivo Black</vt:lpstr>
      <vt:lpstr>Roboto</vt:lpstr>
      <vt:lpstr>Arial</vt:lpstr>
      <vt:lpstr>Georgia</vt:lpstr>
      <vt:lpstr>Consolas</vt:lpstr>
      <vt:lpstr>Calibri</vt:lpstr>
      <vt:lpstr>Material</vt:lpstr>
      <vt:lpstr>Simple Light</vt:lpstr>
      <vt:lpstr>Security Updates  and  “Techie” Stuff </vt:lpstr>
      <vt:lpstr>Join the Parish Online Community!</vt:lpstr>
      <vt:lpstr>Join the Group and Start Asking Questions </vt:lpstr>
      <vt:lpstr>Shared Documents, Forms, Templates</vt:lpstr>
      <vt:lpstr>PowerPoint Presentation</vt:lpstr>
      <vt:lpstr>Biggest Threats in 2018</vt:lpstr>
      <vt:lpstr>Sextortion</vt:lpstr>
      <vt:lpstr>Sextortion SCAM Emails</vt:lpstr>
      <vt:lpstr>PowerPoint Presentation</vt:lpstr>
      <vt:lpstr>PowerPoint Presentation</vt:lpstr>
      <vt:lpstr>PowerPoint Presentation</vt:lpstr>
      <vt:lpstr>PowerPoint Presentation</vt:lpstr>
      <vt:lpstr>How did they get my email address? </vt:lpstr>
      <vt:lpstr>Just SOME of the Data Breaches...</vt:lpstr>
      <vt:lpstr> Anatomy of a Spoof   </vt:lpstr>
      <vt:lpstr>Someone is impersonating me </vt:lpstr>
      <vt:lpstr>How to report a “Spoofer” </vt:lpstr>
      <vt:lpstr>Have I been Pwned?</vt:lpstr>
      <vt:lpstr>Virtru-Email Encryption</vt:lpstr>
      <vt:lpstr>KnowBe4 Security Awareness Training</vt:lpstr>
      <vt:lpstr>PowerPoint Presentation</vt:lpstr>
      <vt:lpstr>50+ Parishes now using Google Sites</vt:lpstr>
      <vt:lpstr>PowerPoint Presentation</vt:lpstr>
      <vt:lpstr>Extending Your Internet</vt:lpstr>
      <vt:lpstr>WiFi/Network Issues</vt:lpstr>
      <vt:lpstr>PowerPoint Presentation</vt:lpstr>
      <vt:lpstr>Software LifeCycle</vt:lpstr>
      <vt:lpstr>TECHSOUP.ORG</vt:lpstr>
      <vt:lpstr>PowerPoint Presentation</vt:lpstr>
      <vt:lpstr>PowerPoint Presentation</vt:lpstr>
      <vt:lpstr>PowerPoint Presentation</vt:lpstr>
      <vt:lpstr>Claim Google and Bing Business Pages</vt:lpstr>
      <vt:lpstr>PowerPoint Presentation</vt:lpstr>
      <vt:lpstr>YOUR CFSA DOLLARS AT WORK!</vt:lpstr>
      <vt:lpstr>Save $ on new pc’s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Updates  and  “Techie” Stuff </dc:title>
  <cp:lastModifiedBy>Bill Sealey</cp:lastModifiedBy>
  <cp:revision>1</cp:revision>
  <dcterms:modified xsi:type="dcterms:W3CDTF">2018-10-16T19:39:50Z</dcterms:modified>
</cp:coreProperties>
</file>