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sldIdLst>
    <p:sldId id="274" r:id="rId2"/>
    <p:sldId id="293" r:id="rId3"/>
    <p:sldId id="295" r:id="rId4"/>
    <p:sldId id="296" r:id="rId5"/>
    <p:sldId id="292" r:id="rId6"/>
    <p:sldId id="294" r:id="rId7"/>
    <p:sldId id="291" r:id="rId8"/>
    <p:sldId id="278" r:id="rId9"/>
    <p:sldId id="280" r:id="rId10"/>
    <p:sldId id="290" r:id="rId11"/>
    <p:sldId id="281" r:id="rId12"/>
    <p:sldId id="279" r:id="rId13"/>
    <p:sldId id="285" r:id="rId14"/>
    <p:sldId id="287" r:id="rId15"/>
    <p:sldId id="288" r:id="rId16"/>
    <p:sldId id="289" r:id="rId17"/>
    <p:sldId id="277" r:id="rId18"/>
    <p:sldId id="275" r:id="rId19"/>
    <p:sldId id="263" r:id="rId20"/>
    <p:sldId id="283" r:id="rId21"/>
    <p:sldId id="282" r:id="rId22"/>
    <p:sldId id="273" r:id="rId23"/>
    <p:sldId id="265" r:id="rId24"/>
    <p:sldId id="257" r:id="rId25"/>
    <p:sldId id="264" r:id="rId26"/>
    <p:sldId id="256" r:id="rId27"/>
    <p:sldId id="270" r:id="rId28"/>
    <p:sldId id="260" r:id="rId29"/>
    <p:sldId id="259" r:id="rId30"/>
    <p:sldId id="262" r:id="rId31"/>
    <p:sldId id="261" r:id="rId32"/>
    <p:sldId id="258" r:id="rId33"/>
    <p:sldId id="267" r:id="rId34"/>
    <p:sldId id="271" r:id="rId35"/>
    <p:sldId id="269" r:id="rId36"/>
    <p:sldId id="26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0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F23-B77B-4912-817A-ED91B3FC965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58EF-6C37-4159-8351-C6B6798FA4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50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F23-B77B-4912-817A-ED91B3FC965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58EF-6C37-4159-8351-C6B6798F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F23-B77B-4912-817A-ED91B3FC965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58EF-6C37-4159-8351-C6B6798F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7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F23-B77B-4912-817A-ED91B3FC965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58EF-6C37-4159-8351-C6B6798F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1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F23-B77B-4912-817A-ED91B3FC965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58EF-6C37-4159-8351-C6B6798FA4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74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F23-B77B-4912-817A-ED91B3FC965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58EF-6C37-4159-8351-C6B6798F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F23-B77B-4912-817A-ED91B3FC965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58EF-6C37-4159-8351-C6B6798F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F23-B77B-4912-817A-ED91B3FC965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58EF-6C37-4159-8351-C6B6798F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0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F23-B77B-4912-817A-ED91B3FC965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58EF-6C37-4159-8351-C6B6798F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3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313CF23-B77B-4912-817A-ED91B3FC965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B158EF-6C37-4159-8351-C6B6798F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5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F23-B77B-4912-817A-ED91B3FC965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58EF-6C37-4159-8351-C6B6798F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13CF23-B77B-4912-817A-ED91B3FC965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B158EF-6C37-4159-8351-C6B6798FA4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88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rish" TargetMode="External"/><Relationship Id="rId2" Type="http://schemas.openxmlformats.org/officeDocument/2006/relationships/hyperlink" Target="http://www.diocesan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ParishSoft</a:t>
            </a:r>
            <a:r>
              <a:rPr lang="en-US" dirty="0"/>
              <a:t> Update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 Engagement Tools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Carla Haiar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Deleting sacramental records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097280" y="1845734"/>
            <a:ext cx="3703320" cy="402336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Matrimony Records</a:t>
            </a:r>
          </a:p>
          <a:p>
            <a:endParaRPr lang="en-US" sz="2200" dirty="0"/>
          </a:p>
          <a:p>
            <a:r>
              <a:rPr lang="en-US" sz="2200" dirty="0" smtClean="0"/>
              <a:t>Edit Detail – Delete button appears.</a:t>
            </a:r>
          </a:p>
          <a:p>
            <a:endParaRPr lang="en-US" sz="2200" dirty="0" smtClean="0"/>
          </a:p>
          <a:p>
            <a:r>
              <a:rPr lang="en-US" sz="2200" dirty="0" smtClean="0"/>
              <a:t>You will be prompted to confirm.</a:t>
            </a:r>
          </a:p>
          <a:p>
            <a:endParaRPr lang="en-US" sz="2200" dirty="0"/>
          </a:p>
          <a:p>
            <a:r>
              <a:rPr lang="en-US" sz="2200" dirty="0" smtClean="0"/>
              <a:t>There is NO UNDO!</a:t>
            </a:r>
          </a:p>
          <a:p>
            <a:endParaRPr lang="en-US" sz="2200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6" y="1845734"/>
            <a:ext cx="6862761" cy="493260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1155680" y="4986338"/>
            <a:ext cx="714375" cy="148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with other products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Parishsoft</a:t>
            </a:r>
            <a:r>
              <a:rPr lang="en-US" sz="2200" dirty="0" smtClean="0"/>
              <a:t> promises increased partnering with other providers to enhance their database.</a:t>
            </a:r>
          </a:p>
          <a:p>
            <a:endParaRPr lang="en-US" sz="2200" dirty="0"/>
          </a:p>
          <a:p>
            <a:r>
              <a:rPr lang="en-US" sz="2200" dirty="0" smtClean="0"/>
              <a:t>Remember to ADD </a:t>
            </a:r>
            <a:r>
              <a:rPr lang="en-US" sz="2200" dirty="0" err="1" smtClean="0"/>
              <a:t>Parishsoft</a:t>
            </a:r>
            <a:r>
              <a:rPr lang="en-US" sz="2200" dirty="0" smtClean="0"/>
              <a:t> to your mobile devices.</a:t>
            </a:r>
          </a:p>
          <a:p>
            <a:endParaRPr lang="en-US" sz="22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874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Giving by </a:t>
            </a:r>
            <a:r>
              <a:rPr lang="en-US" dirty="0" err="1" smtClean="0"/>
              <a:t>Parishsoft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097280" y="1845734"/>
            <a:ext cx="3857105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Online </a:t>
            </a:r>
            <a:r>
              <a:rPr lang="en-US" dirty="0" smtClean="0"/>
              <a:t>Giving </a:t>
            </a:r>
            <a:r>
              <a:rPr lang="en-US" dirty="0" smtClean="0"/>
              <a:t>does NOT have a sunset date YET (yes I have been saying this for YEARS)!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Options: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Parishsoft’s</a:t>
            </a:r>
            <a:r>
              <a:rPr lang="en-US" dirty="0" smtClean="0"/>
              <a:t> Online Giving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WeShare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OSV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Vanco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200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716" y="1845735"/>
            <a:ext cx="6497955" cy="41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Parishsoft</a:t>
            </a:r>
            <a:r>
              <a:rPr lang="en-US" dirty="0" smtClean="0"/>
              <a:t> Giving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097280" y="1845734"/>
            <a:ext cx="3075709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Integrates with </a:t>
            </a:r>
            <a:r>
              <a:rPr lang="en-US" dirty="0" err="1" smtClean="0"/>
              <a:t>Parishsoft</a:t>
            </a:r>
            <a:r>
              <a:rPr lang="en-US" dirty="0" smtClean="0"/>
              <a:t> Family Suite</a:t>
            </a:r>
          </a:p>
          <a:p>
            <a:r>
              <a:rPr lang="en-US" dirty="0" smtClean="0"/>
              <a:t>10$ / month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 smtClean="0"/>
              <a:t>up to $5000 donations a month</a:t>
            </a:r>
          </a:p>
          <a:p>
            <a:r>
              <a:rPr lang="en-US" dirty="0" smtClean="0"/>
              <a:t>Text to give is available for $5/month</a:t>
            </a:r>
          </a:p>
          <a:p>
            <a:r>
              <a:rPr lang="en-US" dirty="0" smtClean="0"/>
              <a:t>1 parish is using this platform</a:t>
            </a:r>
          </a:p>
          <a:p>
            <a:r>
              <a:rPr lang="en-US" dirty="0" smtClean="0"/>
              <a:t>3.0% + .39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200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456" y="1895582"/>
            <a:ext cx="7562658" cy="39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WeShare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097280" y="1845734"/>
            <a:ext cx="3075709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Easy to set up and use</a:t>
            </a:r>
          </a:p>
          <a:p>
            <a:r>
              <a:rPr lang="en-US" dirty="0" smtClean="0"/>
              <a:t>Integrates with </a:t>
            </a:r>
            <a:r>
              <a:rPr lang="en-US" dirty="0" err="1" smtClean="0"/>
              <a:t>Parishsoft</a:t>
            </a:r>
            <a:endParaRPr lang="en-US" dirty="0" smtClean="0"/>
          </a:p>
          <a:p>
            <a:r>
              <a:rPr lang="en-US" dirty="0" smtClean="0"/>
              <a:t>Ability to create forms and process payments</a:t>
            </a:r>
          </a:p>
          <a:p>
            <a:r>
              <a:rPr lang="en-US" dirty="0" smtClean="0"/>
              <a:t>12 parishes are using the platform </a:t>
            </a:r>
          </a:p>
          <a:p>
            <a:r>
              <a:rPr lang="en-US" dirty="0" smtClean="0"/>
              <a:t>$29/month plus transaction fees of 2.9% +.30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200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497" y="286603"/>
            <a:ext cx="6929515" cy="58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Vanco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097280" y="1845734"/>
            <a:ext cx="3617595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Text to Give Feature</a:t>
            </a:r>
          </a:p>
          <a:p>
            <a:r>
              <a:rPr lang="en-US" dirty="0" smtClean="0"/>
              <a:t>Releasing Kiosks for giving.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200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771524"/>
            <a:ext cx="7419797" cy="36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OSV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097280" y="1845734"/>
            <a:ext cx="3617595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Diocesan portal for CFSA</a:t>
            </a:r>
          </a:p>
          <a:p>
            <a:r>
              <a:rPr lang="en-US" dirty="0" smtClean="0"/>
              <a:t>Allows OBO reporting, we will continue to use</a:t>
            </a:r>
          </a:p>
          <a:p>
            <a:r>
              <a:rPr lang="en-US" dirty="0" smtClean="0"/>
              <a:t>Releasing updates for Forms (not their yet)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200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926" y="857250"/>
            <a:ext cx="6428799" cy="42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6" y="109017"/>
            <a:ext cx="6828218" cy="5842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895" y="109017"/>
            <a:ext cx="4454503" cy="3516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791" y="3625301"/>
            <a:ext cx="2672607" cy="2326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2444" y="3757353"/>
            <a:ext cx="160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Thank you </a:t>
            </a:r>
          </a:p>
          <a:p>
            <a:pPr algn="ctr"/>
            <a:r>
              <a:rPr lang="en-US" sz="2000" dirty="0" smtClean="0"/>
              <a:t>Des Moines!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40574" y="6278725"/>
            <a:ext cx="10997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Fr Bob, Julie of St Teresa and Carol of Brandon all made the </a:t>
            </a:r>
            <a:r>
              <a:rPr lang="en-US" sz="2000" dirty="0" err="1">
                <a:solidFill>
                  <a:schemeClr val="bg1"/>
                </a:solidFill>
              </a:rPr>
              <a:t>Parishsoft</a:t>
            </a:r>
            <a:r>
              <a:rPr lang="en-US" sz="2000" dirty="0">
                <a:solidFill>
                  <a:schemeClr val="bg1"/>
                </a:solidFill>
              </a:rPr>
              <a:t> Facebook page, check it out!</a:t>
            </a:r>
          </a:p>
        </p:txBody>
      </p:sp>
    </p:spTree>
    <p:extLst>
      <p:ext uri="{BB962C8B-B14F-4D97-AF65-F5344CB8AC3E}">
        <p14:creationId xmlns:p14="http://schemas.microsoft.com/office/powerpoint/2010/main" val="394225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of Sacramental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Burial records, particularly if there is a </a:t>
            </a:r>
            <a:r>
              <a:rPr lang="en-US" sz="2800" b="1" dirty="0"/>
              <a:t>parish cemetery ministry</a:t>
            </a:r>
            <a:r>
              <a:rPr lang="en-US" sz="2800" dirty="0"/>
              <a:t>, should be provided when asked.  Good practice would be that a name and approximate date of death would be given and the cemetery could confirm that a person by that name is buried there.  </a:t>
            </a:r>
          </a:p>
          <a:p>
            <a:r>
              <a:rPr lang="en-US" sz="2800" dirty="0" smtClean="0"/>
              <a:t>One </a:t>
            </a:r>
            <a:r>
              <a:rPr lang="en-US" sz="2800" dirty="0"/>
              <a:t>caution:  burial records have be treated carefully as they do not and cannot confirm identities.  Verbiage when relaying information from parish records is all the more important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4292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Online giving 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800" dirty="0" smtClean="0"/>
              <a:t> </a:t>
            </a:r>
            <a:r>
              <a:rPr lang="en-US" dirty="0"/>
              <a:t>ONLINE GIVING</a:t>
            </a:r>
          </a:p>
          <a:p>
            <a:pPr lvl="1"/>
            <a:r>
              <a:rPr lang="en-US" sz="2000" dirty="0" err="1"/>
              <a:t>WeShare</a:t>
            </a:r>
            <a:r>
              <a:rPr lang="en-US" sz="2000" dirty="0"/>
              <a:t> by </a:t>
            </a:r>
            <a:r>
              <a:rPr lang="en-US" sz="2000" dirty="0" err="1" smtClean="0"/>
              <a:t>Lpi</a:t>
            </a:r>
            <a:endParaRPr lang="en-US" sz="2000" dirty="0" smtClean="0"/>
          </a:p>
          <a:p>
            <a:pPr lvl="1"/>
            <a:r>
              <a:rPr lang="en-US" dirty="0" smtClean="0"/>
              <a:t>Sixteen </a:t>
            </a:r>
            <a:r>
              <a:rPr lang="en-US" dirty="0"/>
              <a:t>parishes are utilizing product</a:t>
            </a:r>
          </a:p>
          <a:p>
            <a:pPr lvl="1"/>
            <a:r>
              <a:rPr lang="en-US" dirty="0"/>
              <a:t>Appreciate ease of setting up new fund</a:t>
            </a:r>
          </a:p>
          <a:p>
            <a:pPr lvl="1"/>
            <a:r>
              <a:rPr lang="en-US" dirty="0"/>
              <a:t>Issue with Duplicate Contribution ID</a:t>
            </a:r>
          </a:p>
          <a:p>
            <a:pPr lvl="1"/>
            <a:r>
              <a:rPr lang="en-US" dirty="0"/>
              <a:t>Transaction level fees</a:t>
            </a:r>
          </a:p>
          <a:p>
            <a:pPr lvl="1"/>
            <a:endParaRPr lang="en-US" dirty="0"/>
          </a:p>
          <a:p>
            <a:pPr lvl="1"/>
            <a:r>
              <a:rPr lang="en-US" sz="2000" dirty="0" err="1"/>
              <a:t>Vanco</a:t>
            </a:r>
            <a:r>
              <a:rPr lang="en-US" dirty="0" err="1"/>
              <a:t>Text</a:t>
            </a:r>
            <a:r>
              <a:rPr lang="en-US" dirty="0"/>
              <a:t> to Give</a:t>
            </a:r>
          </a:p>
          <a:p>
            <a:pPr lvl="1"/>
            <a:r>
              <a:rPr lang="en-US" dirty="0"/>
              <a:t>Dated and a bit clunker on the user interface</a:t>
            </a:r>
          </a:p>
          <a:p>
            <a:pPr lvl="1"/>
            <a:r>
              <a:rPr lang="en-US" dirty="0"/>
              <a:t>Transaction level fees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ConnectNow</a:t>
            </a:r>
            <a:r>
              <a:rPr lang="en-US" dirty="0"/>
              <a:t> Giving from </a:t>
            </a:r>
            <a:r>
              <a:rPr lang="en-US" dirty="0" err="1"/>
              <a:t>ParishSOFT</a:t>
            </a:r>
            <a:r>
              <a:rPr lang="en-US" sz="1600" dirty="0" err="1"/>
              <a:t>No</a:t>
            </a:r>
            <a:r>
              <a:rPr lang="en-US" sz="1600" dirty="0"/>
              <a:t> transaction level fees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OSVNo</a:t>
            </a:r>
            <a:r>
              <a:rPr lang="en-US" dirty="0"/>
              <a:t> Transaction Level Fees</a:t>
            </a:r>
          </a:p>
          <a:p>
            <a:pPr lvl="1"/>
            <a:r>
              <a:rPr lang="en-US" dirty="0"/>
              <a:t>Next generation software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from </a:t>
            </a:r>
            <a:r>
              <a:rPr lang="en-US" dirty="0" err="1" smtClean="0"/>
              <a:t>Parishsoft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9861" y="1919062"/>
            <a:ext cx="4333875" cy="3952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5754" y="1919062"/>
            <a:ext cx="4577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your email account is a sfcatholic.org or a secondary sfcatholic.org account, you should be all set to send emails from </a:t>
            </a:r>
            <a:r>
              <a:rPr lang="en-US" dirty="0" err="1" smtClean="0"/>
              <a:t>Parishsoft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Check the box next to the name you wish to email.</a:t>
            </a:r>
          </a:p>
          <a:p>
            <a:endParaRPr lang="en-US" dirty="0"/>
          </a:p>
          <a:p>
            <a:r>
              <a:rPr lang="en-US" dirty="0" smtClean="0"/>
              <a:t>Click on the Email icon.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8078103" y="1699485"/>
            <a:ext cx="411209" cy="13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14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3474720"/>
            <a:ext cx="10462953" cy="2394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Meeting people where they are at </a:t>
            </a:r>
            <a:r>
              <a:rPr lang="en-US" sz="4000" dirty="0" smtClean="0"/>
              <a:t>….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And MANY are on a mobile device </a:t>
            </a:r>
            <a:r>
              <a:rPr lang="en-US" sz="4000" dirty="0" smtClean="0"/>
              <a:t>…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so let’s look at an app!</a:t>
            </a:r>
            <a:endParaRPr lang="en-US" dirty="0"/>
          </a:p>
        </p:txBody>
      </p:sp>
      <p:pic>
        <p:nvPicPr>
          <p:cNvPr id="4" name="Picture 3" descr="Best Ways to Foster Employee Engagement | gThankYou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0" y="84772"/>
            <a:ext cx="87630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an app?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613862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An app is computer software, </a:t>
            </a:r>
          </a:p>
          <a:p>
            <a:pPr marL="0" indent="0" algn="ctr">
              <a:buNone/>
            </a:pPr>
            <a:r>
              <a:rPr lang="en-US" sz="4000" dirty="0" smtClean="0"/>
              <a:t>or a program, </a:t>
            </a:r>
          </a:p>
          <a:p>
            <a:pPr marL="0" indent="0" algn="ctr">
              <a:buNone/>
            </a:pPr>
            <a:r>
              <a:rPr lang="en-US" sz="4000" dirty="0" smtClean="0"/>
              <a:t>most commonly a small, specific one </a:t>
            </a:r>
          </a:p>
          <a:p>
            <a:pPr marL="0" indent="0" algn="ctr">
              <a:buNone/>
            </a:pPr>
            <a:r>
              <a:rPr lang="en-US" sz="4000" dirty="0" smtClean="0"/>
              <a:t>used for mobile devices.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Del Search Engine Optimization (SEO) al App Stor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12" y="1011981"/>
            <a:ext cx="4048298" cy="40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get an app?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168044" cy="40233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 err="1"/>
              <a:t>MyParish</a:t>
            </a:r>
            <a:r>
              <a:rPr lang="en-US" sz="3600" b="1" dirty="0"/>
              <a:t> app is specifically built to enrich faith. </a:t>
            </a:r>
            <a:endParaRPr lang="en-US" sz="3600" b="1" dirty="0" smtClean="0"/>
          </a:p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3600" dirty="0" smtClean="0"/>
              <a:t>Diocesan Solution:</a:t>
            </a:r>
          </a:p>
          <a:p>
            <a:pPr algn="ctr"/>
            <a:r>
              <a:rPr lang="en-US" sz="3600" dirty="0" smtClean="0"/>
              <a:t>Low cost to implement</a:t>
            </a:r>
          </a:p>
          <a:p>
            <a:pPr algn="ctr"/>
            <a:r>
              <a:rPr lang="en-US" sz="3600" dirty="0" smtClean="0"/>
              <a:t>Consistent look and feel for ALL parishes</a:t>
            </a:r>
          </a:p>
          <a:p>
            <a:pPr algn="ctr">
              <a:buFontTx/>
              <a:buChar char="-"/>
            </a:pPr>
            <a:endParaRPr lang="en-US" sz="36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324" y="914401"/>
            <a:ext cx="3183451" cy="380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 App Provides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Push notifications (messages can be sent directly to device)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Quick response on device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Accesses device features such as location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Interacts with phone, prayer reminders, mass reminders and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Feeds and ease of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Apple </a:t>
            </a:r>
            <a:r>
              <a:rPr lang="en-US" sz="3200" dirty="0"/>
              <a:t>released new guidelines for companies trying to “market” an app when it was not a native app.  These apps are no longer </a:t>
            </a:r>
            <a:r>
              <a:rPr lang="en-US" sz="3200" dirty="0" smtClean="0"/>
              <a:t>functioning (</a:t>
            </a:r>
            <a:r>
              <a:rPr lang="en-US" sz="3200" dirty="0" err="1" smtClean="0"/>
              <a:t>LPi</a:t>
            </a:r>
            <a:r>
              <a:rPr lang="en-US" sz="3200" dirty="0" smtClean="0"/>
              <a:t>).</a:t>
            </a:r>
            <a:endParaRPr lang="en-US" sz="32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22777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Not </a:t>
            </a:r>
            <a:r>
              <a:rPr lang="en-US" sz="3600" dirty="0" smtClean="0"/>
              <a:t>anymore; different people different preferences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Not </a:t>
            </a:r>
            <a:r>
              <a:rPr lang="en-US" sz="3600" dirty="0" smtClean="0"/>
              <a:t>mobile responsive</a:t>
            </a: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Slow browser, search and open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Good </a:t>
            </a:r>
            <a:r>
              <a:rPr lang="en-US" sz="3600" dirty="0"/>
              <a:t>news, since our website is built on FEEDS, it plugs in VERY well to an </a:t>
            </a:r>
            <a:r>
              <a:rPr lang="en-US" sz="3600" dirty="0" smtClean="0"/>
              <a:t>app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496854"/>
            <a:ext cx="10515600" cy="92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Isn’t a website good enough?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51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/>
          <a:lstStyle/>
          <a:p>
            <a:r>
              <a:rPr lang="en-US" b="1" dirty="0" smtClean="0"/>
              <a:t>Products Reviewed</a:t>
            </a:r>
            <a:endParaRPr lang="en-US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54100"/>
              </p:ext>
            </p:extLst>
          </p:nvPr>
        </p:nvGraphicFramePr>
        <p:xfrm>
          <a:off x="600892" y="1887582"/>
          <a:ext cx="10752910" cy="2996461"/>
        </p:xfrm>
        <a:graphic>
          <a:graphicData uri="http://schemas.openxmlformats.org/drawingml/2006/table">
            <a:tbl>
              <a:tblPr/>
              <a:tblGrid>
                <a:gridCol w="852212">
                  <a:extLst>
                    <a:ext uri="{9D8B030D-6E8A-4147-A177-3AD203B41FA5}">
                      <a16:colId xmlns:a16="http://schemas.microsoft.com/office/drawing/2014/main" val="395932425"/>
                    </a:ext>
                  </a:extLst>
                </a:gridCol>
                <a:gridCol w="2343583">
                  <a:extLst>
                    <a:ext uri="{9D8B030D-6E8A-4147-A177-3AD203B41FA5}">
                      <a16:colId xmlns:a16="http://schemas.microsoft.com/office/drawing/2014/main" val="1652914796"/>
                    </a:ext>
                  </a:extLst>
                </a:gridCol>
                <a:gridCol w="2343583">
                  <a:extLst>
                    <a:ext uri="{9D8B030D-6E8A-4147-A177-3AD203B41FA5}">
                      <a16:colId xmlns:a16="http://schemas.microsoft.com/office/drawing/2014/main" val="4129331321"/>
                    </a:ext>
                  </a:extLst>
                </a:gridCol>
                <a:gridCol w="1478838">
                  <a:extLst>
                    <a:ext uri="{9D8B030D-6E8A-4147-A177-3AD203B41FA5}">
                      <a16:colId xmlns:a16="http://schemas.microsoft.com/office/drawing/2014/main" val="1512417693"/>
                    </a:ext>
                  </a:extLst>
                </a:gridCol>
                <a:gridCol w="1842282">
                  <a:extLst>
                    <a:ext uri="{9D8B030D-6E8A-4147-A177-3AD203B41FA5}">
                      <a16:colId xmlns:a16="http://schemas.microsoft.com/office/drawing/2014/main" val="3417783710"/>
                    </a:ext>
                  </a:extLst>
                </a:gridCol>
                <a:gridCol w="1892412">
                  <a:extLst>
                    <a:ext uri="{9D8B030D-6E8A-4147-A177-3AD203B41FA5}">
                      <a16:colId xmlns:a16="http://schemas.microsoft.com/office/drawing/2014/main" val="989189078"/>
                    </a:ext>
                  </a:extLst>
                </a:gridCol>
              </a:tblGrid>
              <a:tr h="374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myParishApp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Parish Solutions Company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OSV Parish App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Solutio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Lpi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94590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Diocesan &amp; Trinity Publications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Company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OSV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solutio software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Liturgical Pubications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903711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Mobile app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Websites and Mobile Apps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Cloud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Moblie app and wedsite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Mobile app and Website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481925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Cloud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Cloud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Cloud 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cloud 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603821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Setup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$199 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 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 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$495 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745455"/>
                  </a:ext>
                </a:extLst>
              </a:tr>
              <a:tr h="7488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$35/month / parish with admin login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$99/month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$99/month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$99/month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$39/month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903732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Push notifications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Push notifications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Joomla platform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PHP and Zend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Framwork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4" marR="7354" marT="7354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91506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7057" y="5427617"/>
            <a:ext cx="816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myParishApp</a:t>
            </a:r>
            <a:r>
              <a:rPr lang="en-US" dirty="0" smtClean="0"/>
              <a:t> will waive the $199 set up fee.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79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42943" y="274638"/>
            <a:ext cx="7234508" cy="551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45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12" y="146051"/>
            <a:ext cx="7910513" cy="6118816"/>
          </a:xfrm>
        </p:spPr>
      </p:pic>
    </p:spTree>
    <p:extLst>
      <p:ext uri="{BB962C8B-B14F-4D97-AF65-F5344CB8AC3E}">
        <p14:creationId xmlns:p14="http://schemas.microsoft.com/office/powerpoint/2010/main" val="3812558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500" y="286603"/>
            <a:ext cx="7359645" cy="1450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sz="3600" b="1" dirty="0"/>
              <a:t>Diocesan Content on a Parish App (Free)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79" y="1845734"/>
            <a:ext cx="6303645" cy="4023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Diocese determines the default layout while the app is free.  When a parish administers, they manage the content.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Diocesan Content can include:</a:t>
            </a:r>
            <a:endParaRPr lang="en-US" sz="2400" dirty="0"/>
          </a:p>
          <a:p>
            <a:r>
              <a:rPr lang="en-US" sz="2400" dirty="0" smtClean="0"/>
              <a:t>Messages </a:t>
            </a:r>
          </a:p>
          <a:p>
            <a:r>
              <a:rPr lang="en-US" sz="2400" dirty="0" smtClean="0"/>
              <a:t>Contact </a:t>
            </a:r>
            <a:r>
              <a:rPr lang="en-US" sz="2400" dirty="0" smtClean="0"/>
              <a:t>Us </a:t>
            </a:r>
            <a:endParaRPr lang="en-US" sz="2400" dirty="0" smtClean="0"/>
          </a:p>
          <a:p>
            <a:r>
              <a:rPr lang="en-US" sz="2400" dirty="0" smtClean="0"/>
              <a:t>Diocese News</a:t>
            </a:r>
          </a:p>
          <a:p>
            <a:r>
              <a:rPr lang="en-US" sz="2400" dirty="0" smtClean="0"/>
              <a:t>Bishop Swain Homilies</a:t>
            </a:r>
            <a:endParaRPr lang="en-US" sz="2400" dirty="0"/>
          </a:p>
          <a:p>
            <a:r>
              <a:rPr lang="en-US" sz="2400" dirty="0" smtClean="0"/>
              <a:t>Diocesan Calendar</a:t>
            </a:r>
            <a:endParaRPr lang="en-US" sz="2400" dirty="0" smtClean="0"/>
          </a:p>
          <a:p>
            <a:r>
              <a:rPr lang="en-US" sz="2400" dirty="0" smtClean="0"/>
              <a:t>Bishop Bulletin 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9538"/>
            <a:ext cx="3429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12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Parish Content</a:t>
            </a:r>
            <a:br>
              <a:rPr lang="en-US" b="1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Every parish in our diocese will have its own app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FREE</a:t>
            </a:r>
            <a:r>
              <a:rPr lang="en-US" sz="2400" dirty="0" smtClean="0"/>
              <a:t>:   Location, Mass Times, Confession, Parish Info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CHARGE</a:t>
            </a:r>
            <a:r>
              <a:rPr lang="en-US" sz="2400" dirty="0" smtClean="0"/>
              <a:t>:  Parish Bulletin, Parish Calendar, Parish Giving 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2" y="286603"/>
            <a:ext cx="3429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883" y="1837902"/>
            <a:ext cx="4553075" cy="42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from </a:t>
            </a:r>
            <a:r>
              <a:rPr lang="en-US" dirty="0" err="1" smtClean="0"/>
              <a:t>Parishsoft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5754" y="1919062"/>
            <a:ext cx="4577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Box Bcc for Blind Carbon Copy</a:t>
            </a: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309266">
            <a:off x="8532598" y="4945875"/>
            <a:ext cx="411209" cy="13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67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b="1" dirty="0"/>
              <a:t>Contract and Fees</a:t>
            </a:r>
            <a:br>
              <a:rPr lang="en-US" b="1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Diocese signs contract for ALL parishes.  </a:t>
            </a:r>
          </a:p>
          <a:p>
            <a:r>
              <a:rPr lang="en-US" sz="2400" dirty="0" smtClean="0"/>
              <a:t>If a parish wishes to customize (admin login), then it is $35/month billable directly to the parish.  </a:t>
            </a:r>
          </a:p>
          <a:p>
            <a:r>
              <a:rPr lang="en-US" sz="2400" dirty="0" smtClean="0"/>
              <a:t>If the DIOCESE signs ups, there is a launch date.  The first </a:t>
            </a:r>
            <a:r>
              <a:rPr lang="en-US" sz="2400" dirty="0" smtClean="0"/>
              <a:t>year after the launch date</a:t>
            </a:r>
            <a:r>
              <a:rPr lang="en-US" sz="2400" dirty="0" smtClean="0"/>
              <a:t> </a:t>
            </a:r>
            <a:r>
              <a:rPr lang="en-US" sz="2400" dirty="0" smtClean="0"/>
              <a:t>is free.  </a:t>
            </a:r>
          </a:p>
          <a:p>
            <a:r>
              <a:rPr lang="en-US" sz="2400" dirty="0" smtClean="0"/>
              <a:t>There is no charge for missions. </a:t>
            </a:r>
          </a:p>
          <a:p>
            <a:r>
              <a:rPr lang="en-US" sz="2400" dirty="0" smtClean="0"/>
              <a:t>Only one charge per linked parish.</a:t>
            </a:r>
          </a:p>
        </p:txBody>
      </p:sp>
    </p:spTree>
    <p:extLst>
      <p:ext uri="{BB962C8B-B14F-4D97-AF65-F5344CB8AC3E}">
        <p14:creationId xmlns:p14="http://schemas.microsoft.com/office/powerpoint/2010/main" val="3806139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Workload?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6303645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Suggestion: Diocese should send one message a week</a:t>
            </a:r>
            <a:r>
              <a:rPr lang="en-US" sz="2800" dirty="0"/>
              <a:t> </a:t>
            </a:r>
            <a:r>
              <a:rPr lang="en-US" sz="2800" dirty="0" smtClean="0"/>
              <a:t>with parishes doing the same for a </a:t>
            </a:r>
            <a:r>
              <a:rPr lang="en-US" sz="2800" b="1" dirty="0" smtClean="0"/>
              <a:t>total</a:t>
            </a:r>
            <a:r>
              <a:rPr lang="en-US" sz="2800" dirty="0" smtClean="0"/>
              <a:t> of 2-3 messages per week.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Note: Can SCHEDULE messages for the future.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05" y="319406"/>
            <a:ext cx="3501552" cy="62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4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Each parish will get an app (even mission parishes and linked parishes) as app is driven by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Text 88202 with the word “app”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Search for your parish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/>
              <a:t>myParishApp</a:t>
            </a:r>
            <a:r>
              <a:rPr lang="en-US" sz="2800" dirty="0" smtClean="0"/>
              <a:t> will assist parishes with Download Sunday (implementation and sharing of app at each parish)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Download Sunday is determined by each parish. Every parish will receive a box with t-shirts, promo cards, and download cards. If they would like a banner and stand it will be $99 + $10 shipping. 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first year is free for ALL parishes from the Download Sunday date.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Process from </a:t>
            </a:r>
            <a:r>
              <a:rPr lang="en-US" b="1" dirty="0" err="1"/>
              <a:t>myParishApp</a:t>
            </a:r>
            <a:endParaRPr lang="en-US" b="1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65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Diocesan Analytics</a:t>
            </a:r>
            <a:endParaRPr lang="en-US" b="1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73" y="1286751"/>
            <a:ext cx="7785463" cy="51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84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app because of notification, then read scripture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Diocesan Analytics</a:t>
            </a:r>
            <a:endParaRPr lang="en-US" b="1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7" y="1180306"/>
            <a:ext cx="10376433" cy="544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36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Diocesan Analytics</a:t>
            </a:r>
            <a:endParaRPr lang="en-US" b="1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4" y="1361841"/>
            <a:ext cx="8758646" cy="50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9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Diocesan Data to import</a:t>
            </a:r>
            <a:endParaRPr lang="en-US" b="1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16047"/>
              </p:ext>
            </p:extLst>
          </p:nvPr>
        </p:nvGraphicFramePr>
        <p:xfrm>
          <a:off x="1066799" y="2573383"/>
          <a:ext cx="10585269" cy="2154717"/>
        </p:xfrm>
        <a:graphic>
          <a:graphicData uri="http://schemas.openxmlformats.org/drawingml/2006/table">
            <a:tbl>
              <a:tblPr/>
              <a:tblGrid>
                <a:gridCol w="1603829">
                  <a:extLst>
                    <a:ext uri="{9D8B030D-6E8A-4147-A177-3AD203B41FA5}">
                      <a16:colId xmlns:a16="http://schemas.microsoft.com/office/drawing/2014/main" val="3745546400"/>
                    </a:ext>
                  </a:extLst>
                </a:gridCol>
                <a:gridCol w="2294708">
                  <a:extLst>
                    <a:ext uri="{9D8B030D-6E8A-4147-A177-3AD203B41FA5}">
                      <a16:colId xmlns:a16="http://schemas.microsoft.com/office/drawing/2014/main" val="49725573"/>
                    </a:ext>
                  </a:extLst>
                </a:gridCol>
                <a:gridCol w="1628503">
                  <a:extLst>
                    <a:ext uri="{9D8B030D-6E8A-4147-A177-3AD203B41FA5}">
                      <a16:colId xmlns:a16="http://schemas.microsoft.com/office/drawing/2014/main" val="1008366912"/>
                    </a:ext>
                  </a:extLst>
                </a:gridCol>
                <a:gridCol w="2492103">
                  <a:extLst>
                    <a:ext uri="{9D8B030D-6E8A-4147-A177-3AD203B41FA5}">
                      <a16:colId xmlns:a16="http://schemas.microsoft.com/office/drawing/2014/main" val="3281964372"/>
                    </a:ext>
                  </a:extLst>
                </a:gridCol>
                <a:gridCol w="1603829">
                  <a:extLst>
                    <a:ext uri="{9D8B030D-6E8A-4147-A177-3AD203B41FA5}">
                      <a16:colId xmlns:a16="http://schemas.microsoft.com/office/drawing/2014/main" val="1605971966"/>
                    </a:ext>
                  </a:extLst>
                </a:gridCol>
                <a:gridCol w="962297">
                  <a:extLst>
                    <a:ext uri="{9D8B030D-6E8A-4147-A177-3AD203B41FA5}">
                      <a16:colId xmlns:a16="http://schemas.microsoft.com/office/drawing/2014/main" val="3400449971"/>
                    </a:ext>
                  </a:extLst>
                </a:gridCol>
              </a:tblGrid>
              <a:tr h="302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Parish Name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Address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Website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Mass and Confession Times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771629"/>
                  </a:ext>
                </a:extLst>
              </a:tr>
              <a:tr h="1852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St. Thomas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1050 74th St. Byron Center 49315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www.diocesan.com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S/ 10am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M/ 8am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T/ 8am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W/ 8am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TH/ 8am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F/ 8am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S/ 5pm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SU/ 11am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www.facebook.com/parish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412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00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from </a:t>
            </a:r>
            <a:r>
              <a:rPr lang="en-US" dirty="0" err="1" smtClean="0"/>
              <a:t>Parishsoft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5754" y="1919062"/>
            <a:ext cx="39930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Populate the email content </a:t>
            </a:r>
          </a:p>
          <a:p>
            <a:r>
              <a:rPr lang="en-US" dirty="0" smtClean="0"/>
              <a:t>Ctrl-C to Copy selected text</a:t>
            </a:r>
          </a:p>
          <a:p>
            <a:r>
              <a:rPr lang="en-US" dirty="0" smtClean="0"/>
              <a:t>Ctrl-V to Paste selected text</a:t>
            </a:r>
          </a:p>
          <a:p>
            <a:endParaRPr lang="en-US" dirty="0"/>
          </a:p>
          <a:p>
            <a:r>
              <a:rPr lang="en-US" dirty="0" smtClean="0"/>
              <a:t>Click on Send Email Now</a:t>
            </a:r>
          </a:p>
          <a:p>
            <a:endParaRPr lang="en-US" dirty="0"/>
          </a:p>
          <a:p>
            <a:r>
              <a:rPr lang="en-US" dirty="0" smtClean="0"/>
              <a:t>Remember, your email service provider limits the number of emails you can send in a day.</a:t>
            </a:r>
          </a:p>
          <a:p>
            <a:endParaRPr lang="en-US" dirty="0"/>
          </a:p>
          <a:p>
            <a:r>
              <a:rPr lang="en-US" dirty="0" smtClean="0"/>
              <a:t>You can only send 100 at a time.  Page through 100 records at a time and use Ctrl-V to paste in to the content.	</a:t>
            </a: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309266">
            <a:off x="8532598" y="4945875"/>
            <a:ext cx="411209" cy="13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341" y="1671890"/>
            <a:ext cx="6590871" cy="51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1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Diocesan Web Portal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4315" y="1840852"/>
            <a:ext cx="7826313" cy="402272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0599465" y="1110414"/>
            <a:ext cx="400388" cy="730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695783">
            <a:off x="9713037" y="1907071"/>
            <a:ext cx="400388" cy="3117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4449" y="1974888"/>
            <a:ext cx="19370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 to Diocesan Documents that are protected and must be accessed with an sfcatholic.org email account or </a:t>
            </a:r>
            <a:r>
              <a:rPr lang="en-US" dirty="0" err="1" smtClean="0"/>
              <a:t>sfcatholic</a:t>
            </a:r>
            <a:r>
              <a:rPr lang="en-US" dirty="0" smtClean="0"/>
              <a:t> secondary </a:t>
            </a:r>
            <a:r>
              <a:rPr lang="en-US" smtClean="0"/>
              <a:t>domain account.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0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WorkGroups</a:t>
            </a:r>
            <a:r>
              <a:rPr lang="en-US" smtClean="0"/>
              <a:t> from IQ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822" y="1878727"/>
            <a:ext cx="6037597" cy="402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218" y="1878727"/>
            <a:ext cx="368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query results can create a Family or Member Workgroup.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8078101" y="5426883"/>
            <a:ext cx="1904550" cy="416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9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ParishSoft</a:t>
            </a:r>
            <a:r>
              <a:rPr lang="en-US" dirty="0"/>
              <a:t> </a:t>
            </a:r>
            <a:r>
              <a:rPr lang="en-US" dirty="0" smtClean="0"/>
              <a:t>Roadshow to Des </a:t>
            </a:r>
            <a:r>
              <a:rPr lang="en-US" dirty="0" err="1" smtClean="0"/>
              <a:t>moines</a:t>
            </a:r>
            <a:r>
              <a:rPr lang="en-US" dirty="0"/>
              <a:t>	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Thank you to all that ventured out of your comfort zone, hopped on a bus and learned a thing or two!</a:t>
            </a:r>
          </a:p>
          <a:p>
            <a:r>
              <a:rPr lang="en-US" sz="2400" dirty="0" smtClean="0"/>
              <a:t>Highlights!</a:t>
            </a:r>
          </a:p>
          <a:p>
            <a:pPr lvl="2"/>
            <a:r>
              <a:rPr lang="en-US" sz="2400" dirty="0" smtClean="0"/>
              <a:t>IQ and Workgroups</a:t>
            </a:r>
          </a:p>
          <a:p>
            <a:pPr lvl="2"/>
            <a:r>
              <a:rPr lang="en-US" sz="2400" dirty="0" smtClean="0"/>
              <a:t>New Online Giving has forms</a:t>
            </a:r>
          </a:p>
          <a:p>
            <a:pPr lvl="2"/>
            <a:r>
              <a:rPr lang="en-US" sz="2400" dirty="0" smtClean="0"/>
              <a:t>Deleting Sacramental Records</a:t>
            </a:r>
          </a:p>
          <a:p>
            <a:pPr lvl="2"/>
            <a:r>
              <a:rPr lang="en-US" sz="2800" dirty="0"/>
              <a:t>Integration with other products is coming</a:t>
            </a:r>
          </a:p>
          <a:p>
            <a:pPr marL="914400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61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ParishSoft</a:t>
            </a:r>
            <a:r>
              <a:rPr lang="en-US" dirty="0"/>
              <a:t> </a:t>
            </a:r>
            <a:r>
              <a:rPr lang="en-US" dirty="0" smtClean="0"/>
              <a:t>IQ and Workgroups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587422"/>
          </a:xfrm>
        </p:spPr>
        <p:txBody>
          <a:bodyPr>
            <a:normAutofit/>
          </a:bodyPr>
          <a:lstStyle/>
          <a:p>
            <a:r>
              <a:rPr lang="en-US" dirty="0" smtClean="0"/>
              <a:t>Should I purchase IQ?</a:t>
            </a:r>
          </a:p>
          <a:p>
            <a:pPr lvl="2"/>
            <a:r>
              <a:rPr lang="en-US" sz="2400" dirty="0" smtClean="0"/>
              <a:t>Power User, willingness to learn and an understanding query language is necessary.</a:t>
            </a:r>
            <a:endParaRPr lang="en-US" sz="2400" dirty="0"/>
          </a:p>
          <a:p>
            <a:pPr lvl="2"/>
            <a:r>
              <a:rPr lang="en-US" sz="2400" dirty="0" smtClean="0"/>
              <a:t>Validate and Verify</a:t>
            </a:r>
          </a:p>
          <a:p>
            <a:endParaRPr lang="en-US" sz="2200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1" y="3860800"/>
            <a:ext cx="12164089" cy="203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Deleting sacramental records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Matrimony Records</a:t>
            </a:r>
          </a:p>
          <a:p>
            <a:endParaRPr lang="en-US" sz="2200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9" y="2481052"/>
            <a:ext cx="12138518" cy="13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30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</TotalTime>
  <Words>1101</Words>
  <Application>Microsoft Office PowerPoint</Application>
  <PresentationFormat>Widescreen</PresentationFormat>
  <Paragraphs>241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Retrospect</vt:lpstr>
      <vt:lpstr>ParishSoft Update and  Engagement Tools </vt:lpstr>
      <vt:lpstr>Email from Parishsoft</vt:lpstr>
      <vt:lpstr>Email from Parishsoft</vt:lpstr>
      <vt:lpstr>Email from Parishsoft</vt:lpstr>
      <vt:lpstr>Diocesan Web Portal</vt:lpstr>
      <vt:lpstr>WorkGroups from IQ</vt:lpstr>
      <vt:lpstr>ParishSoft Roadshow to Des moines </vt:lpstr>
      <vt:lpstr>ParishSoft IQ and Workgroups</vt:lpstr>
      <vt:lpstr>Deleting sacramental records</vt:lpstr>
      <vt:lpstr>Deleting sacramental records</vt:lpstr>
      <vt:lpstr>Integration with other products</vt:lpstr>
      <vt:lpstr>Online Giving by Parishsoft</vt:lpstr>
      <vt:lpstr>Parishsoft Giving</vt:lpstr>
      <vt:lpstr>WeShare </vt:lpstr>
      <vt:lpstr>Vanco</vt:lpstr>
      <vt:lpstr>OSV </vt:lpstr>
      <vt:lpstr>PowerPoint Presentation</vt:lpstr>
      <vt:lpstr>Privacy of Sacramental Records</vt:lpstr>
      <vt:lpstr>Online giving options</vt:lpstr>
      <vt:lpstr>PowerPoint Presentation</vt:lpstr>
      <vt:lpstr>What’s an app? </vt:lpstr>
      <vt:lpstr>Why get an app? </vt:lpstr>
      <vt:lpstr>An App Provides</vt:lpstr>
      <vt:lpstr> </vt:lpstr>
      <vt:lpstr>Products Reviewed</vt:lpstr>
      <vt:lpstr>PowerPoint Presentation</vt:lpstr>
      <vt:lpstr>PowerPoint Presentation</vt:lpstr>
      <vt:lpstr> Diocesan Content on a Parish App (Free) </vt:lpstr>
      <vt:lpstr>Parish Content  </vt:lpstr>
      <vt:lpstr> Contract and Fees </vt:lpstr>
      <vt:lpstr>Workload?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myParish App</dc:title>
  <dc:creator>Carla Haiar</dc:creator>
  <cp:lastModifiedBy>Carla Haiar</cp:lastModifiedBy>
  <cp:revision>51</cp:revision>
  <dcterms:created xsi:type="dcterms:W3CDTF">2018-08-31T15:44:54Z</dcterms:created>
  <dcterms:modified xsi:type="dcterms:W3CDTF">2018-09-28T19:33:14Z</dcterms:modified>
</cp:coreProperties>
</file>