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362" r:id="rId2"/>
    <p:sldId id="386" r:id="rId3"/>
    <p:sldId id="365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9" r:id="rId12"/>
    <p:sldId id="400" r:id="rId13"/>
    <p:sldId id="404" r:id="rId14"/>
    <p:sldId id="401" r:id="rId15"/>
    <p:sldId id="402" r:id="rId16"/>
    <p:sldId id="403" r:id="rId17"/>
    <p:sldId id="387" r:id="rId18"/>
    <p:sldId id="354" r:id="rId19"/>
    <p:sldId id="383" r:id="rId20"/>
  </p:sldIdLst>
  <p:sldSz cx="9144000" cy="6858000" type="screen4x3"/>
  <p:notesSz cx="6858000" cy="92900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A3C"/>
    <a:srgbClr val="FF0000"/>
    <a:srgbClr val="004080"/>
    <a:srgbClr val="A5ABB3"/>
    <a:srgbClr val="FFFFFF"/>
    <a:srgbClr val="000080"/>
    <a:srgbClr val="080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1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1680" y="78"/>
      </p:cViewPr>
      <p:guideLst>
        <p:guide orient="horz" pos="16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4820"/>
          </a:xfrm>
          <a:prstGeom prst="rect">
            <a:avLst/>
          </a:prstGeom>
        </p:spPr>
        <p:txBody>
          <a:bodyPr vert="horz" lIns="90544" tIns="45272" rIns="90544" bIns="452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4820"/>
          </a:xfrm>
          <a:prstGeom prst="rect">
            <a:avLst/>
          </a:prstGeom>
        </p:spPr>
        <p:txBody>
          <a:bodyPr vert="horz" lIns="90544" tIns="45272" rIns="90544" bIns="45272" rtlCol="0"/>
          <a:lstStyle>
            <a:lvl1pPr algn="r">
              <a:defRPr sz="1200"/>
            </a:lvl1pPr>
          </a:lstStyle>
          <a:p>
            <a:fld id="{24B690DD-718A-45A0-ACC8-DBB3FE94AE15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3644"/>
            <a:ext cx="2972421" cy="464820"/>
          </a:xfrm>
          <a:prstGeom prst="rect">
            <a:avLst/>
          </a:prstGeom>
        </p:spPr>
        <p:txBody>
          <a:bodyPr vert="horz" lIns="90544" tIns="45272" rIns="90544" bIns="452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3644"/>
            <a:ext cx="2972421" cy="464820"/>
          </a:xfrm>
          <a:prstGeom prst="rect">
            <a:avLst/>
          </a:prstGeom>
        </p:spPr>
        <p:txBody>
          <a:bodyPr vert="horz" lIns="90544" tIns="45272" rIns="90544" bIns="45272" rtlCol="0" anchor="b"/>
          <a:lstStyle>
            <a:lvl1pPr algn="r">
              <a:defRPr sz="1200"/>
            </a:lvl1pPr>
          </a:lstStyle>
          <a:p>
            <a:fld id="{DEDE286F-00EE-4677-80DC-D7A01FB1E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63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503"/>
          </a:xfrm>
          <a:prstGeom prst="rect">
            <a:avLst/>
          </a:prstGeom>
        </p:spPr>
        <p:txBody>
          <a:bodyPr vert="horz" lIns="92264" tIns="46132" rIns="92264" bIns="461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503"/>
          </a:xfrm>
          <a:prstGeom prst="rect">
            <a:avLst/>
          </a:prstGeom>
        </p:spPr>
        <p:txBody>
          <a:bodyPr vert="horz" lIns="92264" tIns="46132" rIns="92264" bIns="46132" rtlCol="0"/>
          <a:lstStyle>
            <a:lvl1pPr algn="r">
              <a:defRPr sz="1200"/>
            </a:lvl1pPr>
          </a:lstStyle>
          <a:p>
            <a:fld id="{20D9C404-AADC-446F-82AD-302760122AC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696913"/>
            <a:ext cx="46418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4" tIns="46132" rIns="92264" bIns="461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2774"/>
            <a:ext cx="5486400" cy="4180523"/>
          </a:xfrm>
          <a:prstGeom prst="rect">
            <a:avLst/>
          </a:prstGeom>
        </p:spPr>
        <p:txBody>
          <a:bodyPr vert="horz" lIns="92264" tIns="46132" rIns="92264" bIns="4613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5"/>
            <a:ext cx="2971800" cy="464503"/>
          </a:xfrm>
          <a:prstGeom prst="rect">
            <a:avLst/>
          </a:prstGeom>
        </p:spPr>
        <p:txBody>
          <a:bodyPr vert="horz" lIns="92264" tIns="46132" rIns="92264" bIns="461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3935"/>
            <a:ext cx="2971800" cy="464503"/>
          </a:xfrm>
          <a:prstGeom prst="rect">
            <a:avLst/>
          </a:prstGeom>
        </p:spPr>
        <p:txBody>
          <a:bodyPr vert="horz" lIns="92264" tIns="46132" rIns="92264" bIns="46132" rtlCol="0" anchor="b"/>
          <a:lstStyle>
            <a:lvl1pPr algn="r">
              <a:defRPr sz="1200"/>
            </a:lvl1pPr>
          </a:lstStyle>
          <a:p>
            <a:fld id="{EA619575-87AD-4371-90B5-D656C0229A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 sz="4000" b="1" baseline="0">
                <a:solidFill>
                  <a:srgbClr val="004080"/>
                </a:solidFill>
                <a:latin typeface="+mj-lt"/>
              </a:defRPr>
            </a:lvl1pPr>
          </a:lstStyle>
          <a:p>
            <a:pPr marL="0" indent="0">
              <a:spcBef>
                <a:spcPts val="1200"/>
              </a:spcBef>
            </a:pPr>
            <a:r>
              <a:rPr lang="en-US" dirty="0" smtClean="0"/>
              <a:t>CLICK TO EDIT</a:t>
            </a:r>
            <a:endParaRPr lang="en-US" sz="40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spcBef>
                <a:spcPts val="1200"/>
              </a:spcBef>
              <a:buNone/>
              <a:defRPr b="0" i="0"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0" indent="0" algn="ctr">
              <a:spcBef>
                <a:spcPts val="1200"/>
              </a:spcBef>
              <a:buNone/>
            </a:pPr>
            <a:r>
              <a:rPr lang="en-US" b="1" i="1" dirty="0" smtClean="0">
                <a:solidFill>
                  <a:srgbClr val="004080"/>
                </a:solidFill>
                <a:ea typeface="ヒラギノ角ゴ ProN W3" charset="0"/>
                <a:cs typeface="Arial" charset="0"/>
              </a:rPr>
              <a:t>Click to edit.</a:t>
            </a:r>
            <a:endParaRPr lang="en-US" i="1" dirty="0">
              <a:solidFill>
                <a:srgbClr val="004080"/>
              </a:solidFill>
              <a:ea typeface="ヒラギノ角ゴ ProN W3" charset="0"/>
              <a:cs typeface="Arial" charset="0"/>
            </a:endParaRP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-1676400" y="3048000"/>
            <a:ext cx="660400" cy="62230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0C5452-5176-7541-B34B-0AF2D03593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13991"/>
      </p:ext>
    </p:extLst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b="1">
                <a:solidFill>
                  <a:srgbClr val="004080"/>
                </a:solidFill>
              </a:defRPr>
            </a:lvl1pPr>
          </a:lstStyle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4080"/>
                </a:solidFill>
              </a:defRPr>
            </a:lvl1pPr>
            <a:lvl2pPr>
              <a:defRPr>
                <a:solidFill>
                  <a:srgbClr val="004080"/>
                </a:solidFill>
              </a:defRPr>
            </a:lvl2pPr>
            <a:lvl3pPr>
              <a:defRPr>
                <a:solidFill>
                  <a:srgbClr val="004080"/>
                </a:solidFill>
              </a:defRPr>
            </a:lvl3pPr>
            <a:lvl4pPr>
              <a:defRPr>
                <a:solidFill>
                  <a:srgbClr val="004080"/>
                </a:solidFill>
              </a:defRPr>
            </a:lvl4pPr>
            <a:lvl5pPr>
              <a:defRPr>
                <a:solidFill>
                  <a:srgbClr val="00408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152400" y="6096000"/>
            <a:ext cx="660400" cy="62230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0C5452-5176-7541-B34B-0AF2D03593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301105"/>
      </p:ext>
    </p:extLst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 b="1">
                <a:solidFill>
                  <a:srgbClr val="004080"/>
                </a:solidFill>
              </a:defRPr>
            </a:lvl1pPr>
          </a:lstStyle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4080"/>
                </a:solidFill>
              </a:defRPr>
            </a:lvl1pPr>
            <a:lvl2pPr>
              <a:defRPr>
                <a:solidFill>
                  <a:srgbClr val="004080"/>
                </a:solidFill>
              </a:defRPr>
            </a:lvl2pPr>
            <a:lvl3pPr>
              <a:defRPr>
                <a:solidFill>
                  <a:srgbClr val="004080"/>
                </a:solidFill>
              </a:defRPr>
            </a:lvl3pPr>
            <a:lvl4pPr>
              <a:defRPr>
                <a:solidFill>
                  <a:srgbClr val="004080"/>
                </a:solidFill>
              </a:defRPr>
            </a:lvl4pPr>
            <a:lvl5pPr>
              <a:defRPr>
                <a:solidFill>
                  <a:srgbClr val="00408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152400" y="6096000"/>
            <a:ext cx="660400" cy="62230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0C5452-5176-7541-B34B-0AF2D03593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13734"/>
      </p:ext>
    </p:extLst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4800" b="1" baseline="0">
                <a:solidFill>
                  <a:srgbClr val="004080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4080"/>
                </a:solidFill>
              </a:defRPr>
            </a:lvl1pPr>
            <a:lvl2pPr>
              <a:defRPr>
                <a:solidFill>
                  <a:srgbClr val="004080"/>
                </a:solidFill>
              </a:defRPr>
            </a:lvl2pPr>
            <a:lvl3pPr>
              <a:defRPr>
                <a:solidFill>
                  <a:srgbClr val="004080"/>
                </a:solidFill>
              </a:defRPr>
            </a:lvl3pPr>
            <a:lvl4pPr>
              <a:defRPr>
                <a:solidFill>
                  <a:srgbClr val="004080"/>
                </a:solidFill>
              </a:defRPr>
            </a:lvl4pPr>
            <a:lvl5pPr>
              <a:defRPr>
                <a:solidFill>
                  <a:srgbClr val="00408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152400" y="6096000"/>
            <a:ext cx="660400" cy="62230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0C5452-5176-7541-B34B-0AF2D03593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435305"/>
      </p:ext>
    </p:extLst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solidFill>
                  <a:srgbClr val="0040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rgbClr val="00408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152400" y="6096000"/>
            <a:ext cx="660400" cy="62230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0C5452-5176-7541-B34B-0AF2D03593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281483"/>
      </p:ext>
    </p:extLst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b="1">
                <a:solidFill>
                  <a:srgbClr val="004080"/>
                </a:solidFill>
              </a:defRPr>
            </a:lvl1pPr>
          </a:lstStyle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solidFill>
                  <a:srgbClr val="004080"/>
                </a:solidFill>
              </a:defRPr>
            </a:lvl1pPr>
            <a:lvl2pPr>
              <a:defRPr sz="2400">
                <a:solidFill>
                  <a:srgbClr val="004080"/>
                </a:solidFill>
              </a:defRPr>
            </a:lvl2pPr>
            <a:lvl3pPr>
              <a:defRPr sz="2000">
                <a:solidFill>
                  <a:srgbClr val="004080"/>
                </a:solidFill>
              </a:defRPr>
            </a:lvl3pPr>
            <a:lvl4pPr>
              <a:defRPr sz="1800">
                <a:solidFill>
                  <a:srgbClr val="004080"/>
                </a:solidFill>
              </a:defRPr>
            </a:lvl4pPr>
            <a:lvl5pPr>
              <a:defRPr sz="1800">
                <a:solidFill>
                  <a:srgbClr val="00408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solidFill>
                  <a:srgbClr val="004080"/>
                </a:solidFill>
              </a:defRPr>
            </a:lvl1pPr>
            <a:lvl2pPr>
              <a:defRPr sz="2400">
                <a:solidFill>
                  <a:srgbClr val="004080"/>
                </a:solidFill>
              </a:defRPr>
            </a:lvl2pPr>
            <a:lvl3pPr>
              <a:defRPr sz="2000">
                <a:solidFill>
                  <a:srgbClr val="004080"/>
                </a:solidFill>
              </a:defRPr>
            </a:lvl3pPr>
            <a:lvl4pPr>
              <a:defRPr sz="1800">
                <a:solidFill>
                  <a:srgbClr val="004080"/>
                </a:solidFill>
              </a:defRPr>
            </a:lvl4pPr>
            <a:lvl5pPr>
              <a:defRPr sz="1800">
                <a:solidFill>
                  <a:srgbClr val="00408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152400" y="6096000"/>
            <a:ext cx="660400" cy="62230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0C5452-5176-7541-B34B-0AF2D03593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150800"/>
      </p:ext>
    </p:extLst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b="1">
                <a:solidFill>
                  <a:srgbClr val="004080"/>
                </a:solidFill>
              </a:defRPr>
            </a:lvl1pPr>
          </a:lstStyle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solidFill>
                  <a:srgbClr val="00408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004080"/>
                </a:solidFill>
              </a:defRPr>
            </a:lvl1pPr>
            <a:lvl2pPr>
              <a:defRPr sz="2000">
                <a:solidFill>
                  <a:srgbClr val="004080"/>
                </a:solidFill>
              </a:defRPr>
            </a:lvl2pPr>
            <a:lvl3pPr>
              <a:defRPr sz="1800">
                <a:solidFill>
                  <a:srgbClr val="004080"/>
                </a:solidFill>
              </a:defRPr>
            </a:lvl3pPr>
            <a:lvl4pPr>
              <a:defRPr sz="1600">
                <a:solidFill>
                  <a:srgbClr val="004080"/>
                </a:solidFill>
              </a:defRPr>
            </a:lvl4pPr>
            <a:lvl5pPr>
              <a:defRPr sz="1600">
                <a:solidFill>
                  <a:srgbClr val="00408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solidFill>
                  <a:srgbClr val="00408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rgbClr val="004080"/>
                </a:solidFill>
              </a:defRPr>
            </a:lvl1pPr>
            <a:lvl2pPr>
              <a:defRPr sz="2000">
                <a:solidFill>
                  <a:srgbClr val="004080"/>
                </a:solidFill>
              </a:defRPr>
            </a:lvl2pPr>
            <a:lvl3pPr>
              <a:defRPr sz="1800">
                <a:solidFill>
                  <a:srgbClr val="004080"/>
                </a:solidFill>
              </a:defRPr>
            </a:lvl3pPr>
            <a:lvl4pPr>
              <a:defRPr sz="1600">
                <a:solidFill>
                  <a:srgbClr val="004080"/>
                </a:solidFill>
              </a:defRPr>
            </a:lvl4pPr>
            <a:lvl5pPr>
              <a:defRPr sz="1600">
                <a:solidFill>
                  <a:srgbClr val="00408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152400" y="6096000"/>
            <a:ext cx="660400" cy="62230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0C5452-5176-7541-B34B-0AF2D03593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331228"/>
      </p:ext>
    </p:extLst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b="1">
                <a:solidFill>
                  <a:srgbClr val="004080"/>
                </a:solidFill>
              </a:defRPr>
            </a:lvl1pPr>
          </a:lstStyle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152400" y="6096000"/>
            <a:ext cx="660400" cy="62230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0C5452-5176-7541-B34B-0AF2D03593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069320"/>
      </p:ext>
    </p:extLst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152400" y="6096000"/>
            <a:ext cx="660400" cy="62230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0C5452-5176-7541-B34B-0AF2D03593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534720"/>
      </p:ext>
    </p:extLst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solidFill>
                  <a:srgbClr val="0040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solidFill>
                  <a:srgbClr val="004080"/>
                </a:solidFill>
              </a:defRPr>
            </a:lvl1pPr>
            <a:lvl2pPr>
              <a:defRPr sz="2800">
                <a:solidFill>
                  <a:srgbClr val="004080"/>
                </a:solidFill>
              </a:defRPr>
            </a:lvl2pPr>
            <a:lvl3pPr>
              <a:defRPr sz="2400">
                <a:solidFill>
                  <a:srgbClr val="004080"/>
                </a:solidFill>
              </a:defRPr>
            </a:lvl3pPr>
            <a:lvl4pPr>
              <a:defRPr sz="2000">
                <a:solidFill>
                  <a:srgbClr val="004080"/>
                </a:solidFill>
              </a:defRPr>
            </a:lvl4pPr>
            <a:lvl5pPr>
              <a:defRPr sz="2000">
                <a:solidFill>
                  <a:srgbClr val="00408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0408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152400" y="6096000"/>
            <a:ext cx="660400" cy="62230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0C5452-5176-7541-B34B-0AF2D03593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3674"/>
      </p:ext>
    </p:extLst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solidFill>
                  <a:srgbClr val="00408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>
                <a:sym typeface="News Gothic MT" charset="0"/>
              </a:rPr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0408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xfrm>
            <a:off x="152400" y="6096000"/>
            <a:ext cx="660400" cy="62230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0C5452-5176-7541-B34B-0AF2D03593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12901"/>
      </p:ext>
    </p:extLst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5798" y="6019800"/>
            <a:ext cx="2689412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pull dir="d"/>
  </p:transition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00">
          <a:solidFill>
            <a:srgbClr val="629DD1"/>
          </a:solidFill>
          <a:latin typeface="+mj-lt"/>
          <a:ea typeface="+mj-ea"/>
          <a:cs typeface="+mj-cs"/>
          <a:sym typeface="News Gothic MT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00">
          <a:solidFill>
            <a:srgbClr val="629DD1"/>
          </a:solidFill>
          <a:latin typeface="News Gothic MT" charset="0"/>
          <a:ea typeface="ヒラギノ角ゴ ProN W3" charset="0"/>
          <a:cs typeface="ヒラギノ角ゴ ProN W3" charset="0"/>
          <a:sym typeface="News Gothic MT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00">
          <a:solidFill>
            <a:srgbClr val="629DD1"/>
          </a:solidFill>
          <a:latin typeface="News Gothic MT" charset="0"/>
          <a:ea typeface="ヒラギノ角ゴ ProN W3" charset="0"/>
          <a:cs typeface="ヒラギノ角ゴ ProN W3" charset="0"/>
          <a:sym typeface="News Gothic MT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00">
          <a:solidFill>
            <a:srgbClr val="629DD1"/>
          </a:solidFill>
          <a:latin typeface="News Gothic MT" charset="0"/>
          <a:ea typeface="ヒラギノ角ゴ ProN W3" charset="0"/>
          <a:cs typeface="ヒラギノ角ゴ ProN W3" charset="0"/>
          <a:sym typeface="News Gothic MT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00">
          <a:solidFill>
            <a:srgbClr val="629DD1"/>
          </a:solidFill>
          <a:latin typeface="News Gothic MT" charset="0"/>
          <a:ea typeface="ヒラギノ角ゴ ProN W3" charset="0"/>
          <a:cs typeface="ヒラギノ角ゴ ProN W3" charset="0"/>
          <a:sym typeface="News Gothic MT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600">
          <a:solidFill>
            <a:srgbClr val="629DD1"/>
          </a:solidFill>
          <a:latin typeface="News Gothic MT" charset="0"/>
          <a:ea typeface="ヒラギノ角ゴ ProN W3" charset="0"/>
          <a:cs typeface="ヒラギノ角ゴ ProN W3" charset="0"/>
          <a:sym typeface="News Gothic MT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600">
          <a:solidFill>
            <a:srgbClr val="629DD1"/>
          </a:solidFill>
          <a:latin typeface="News Gothic MT" charset="0"/>
          <a:ea typeface="ヒラギノ角ゴ ProN W3" charset="0"/>
          <a:cs typeface="ヒラギノ角ゴ ProN W3" charset="0"/>
          <a:sym typeface="News Gothic MT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600">
          <a:solidFill>
            <a:srgbClr val="629DD1"/>
          </a:solidFill>
          <a:latin typeface="News Gothic MT" charset="0"/>
          <a:ea typeface="ヒラギノ角ゴ ProN W3" charset="0"/>
          <a:cs typeface="ヒラギノ角ゴ ProN W3" charset="0"/>
          <a:sym typeface="News Gothic MT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600">
          <a:solidFill>
            <a:srgbClr val="629DD1"/>
          </a:solidFill>
          <a:latin typeface="News Gothic MT" charset="0"/>
          <a:ea typeface="ヒラギノ角ゴ ProN W3" charset="0"/>
          <a:cs typeface="ヒラギノ角ゴ ProN W3" charset="0"/>
          <a:sym typeface="News Gothic MT" charset="0"/>
        </a:defRPr>
      </a:lvl9pPr>
    </p:titleStyle>
    <p:bodyStyle>
      <a:lvl1pPr marL="349250" indent="-349250" algn="l" rtl="0" eaLnBrk="1" fontAlgn="base" hangingPunct="1">
        <a:spcBef>
          <a:spcPts val="2000"/>
        </a:spcBef>
        <a:spcAft>
          <a:spcPct val="0"/>
        </a:spcAft>
        <a:buClr>
          <a:srgbClr val="A0C4E3"/>
        </a:buClr>
        <a:buSzPct val="110000"/>
        <a:buFont typeface="Wingdings 2" charset="0"/>
        <a:buChar char=""/>
        <a:defRPr sz="2400">
          <a:solidFill>
            <a:srgbClr val="0682FF"/>
          </a:solidFill>
          <a:latin typeface="+mn-lt"/>
          <a:ea typeface="+mn-ea"/>
          <a:cs typeface="+mn-cs"/>
          <a:sym typeface="News Gothic MT" charset="0"/>
        </a:defRPr>
      </a:lvl1pPr>
      <a:lvl2pPr marL="685800" indent="-336550" algn="l" rtl="0" eaLnBrk="1" fontAlgn="base" hangingPunct="1">
        <a:spcBef>
          <a:spcPts val="600"/>
        </a:spcBef>
        <a:spcAft>
          <a:spcPct val="0"/>
        </a:spcAft>
        <a:buClr>
          <a:srgbClr val="3477B2"/>
        </a:buClr>
        <a:buSzPct val="110000"/>
        <a:buFont typeface="Wingdings 2" charset="0"/>
        <a:buChar char=""/>
        <a:defRPr sz="2200">
          <a:solidFill>
            <a:srgbClr val="0682FF"/>
          </a:solidFill>
          <a:latin typeface="+mn-lt"/>
          <a:ea typeface="+mn-ea"/>
          <a:cs typeface="+mn-cs"/>
          <a:sym typeface="News Gothic MT" charset="0"/>
        </a:defRPr>
      </a:lvl2pPr>
      <a:lvl3pPr marL="968375" indent="-282575" algn="l" rtl="0" eaLnBrk="1" fontAlgn="base" hangingPunct="1">
        <a:spcBef>
          <a:spcPts val="600"/>
        </a:spcBef>
        <a:spcAft>
          <a:spcPct val="0"/>
        </a:spcAft>
        <a:buClr>
          <a:srgbClr val="A0C4E3"/>
        </a:buClr>
        <a:buSzPct val="110000"/>
        <a:buFont typeface="Wingdings 2" charset="0"/>
        <a:buChar char=""/>
        <a:defRPr sz="2000">
          <a:solidFill>
            <a:srgbClr val="0682FF"/>
          </a:solidFill>
          <a:latin typeface="+mn-lt"/>
          <a:ea typeface="+mn-ea"/>
          <a:cs typeface="+mn-cs"/>
          <a:sym typeface="News Gothic MT" charset="0"/>
        </a:defRPr>
      </a:lvl3pPr>
      <a:lvl4pPr marL="1263650" indent="-295275" algn="l" rtl="0" eaLnBrk="1" fontAlgn="base" hangingPunct="1">
        <a:spcBef>
          <a:spcPts val="600"/>
        </a:spcBef>
        <a:spcAft>
          <a:spcPct val="0"/>
        </a:spcAft>
        <a:buClr>
          <a:srgbClr val="3477B2"/>
        </a:buClr>
        <a:buSzPct val="110000"/>
        <a:buFont typeface="Wingdings 2" charset="0"/>
        <a:buChar char=""/>
        <a:defRPr>
          <a:solidFill>
            <a:srgbClr val="0682FF"/>
          </a:solidFill>
          <a:latin typeface="+mn-lt"/>
          <a:ea typeface="+mn-ea"/>
          <a:cs typeface="+mn-cs"/>
          <a:sym typeface="News Gothic MT" charset="0"/>
        </a:defRPr>
      </a:lvl4pPr>
      <a:lvl5pPr marL="1546225" indent="-282575" algn="l" rtl="0" eaLnBrk="1" fontAlgn="base" hangingPunct="1">
        <a:spcBef>
          <a:spcPts val="600"/>
        </a:spcBef>
        <a:spcAft>
          <a:spcPct val="0"/>
        </a:spcAft>
        <a:buClr>
          <a:srgbClr val="A0C4E3"/>
        </a:buClr>
        <a:buSzPct val="110000"/>
        <a:buFont typeface="Wingdings 2" charset="0"/>
        <a:buChar char=""/>
        <a:defRPr>
          <a:solidFill>
            <a:srgbClr val="0682FF"/>
          </a:solidFill>
          <a:latin typeface="+mn-lt"/>
          <a:ea typeface="+mn-ea"/>
          <a:cs typeface="+mn-cs"/>
          <a:sym typeface="News Gothic MT" charset="0"/>
        </a:defRPr>
      </a:lvl5pPr>
      <a:lvl6pPr marL="2003425" indent="-282575" algn="l" rtl="0" eaLnBrk="1" fontAlgn="base" hangingPunct="1">
        <a:spcBef>
          <a:spcPts val="600"/>
        </a:spcBef>
        <a:spcAft>
          <a:spcPct val="0"/>
        </a:spcAft>
        <a:buClr>
          <a:srgbClr val="A0C4E3"/>
        </a:buClr>
        <a:buSzPct val="110000"/>
        <a:buFont typeface="Wingdings 2" charset="0"/>
        <a:buChar char=""/>
        <a:defRPr>
          <a:solidFill>
            <a:srgbClr val="0682FF"/>
          </a:solidFill>
          <a:latin typeface="+mn-lt"/>
          <a:ea typeface="+mn-ea"/>
          <a:cs typeface="+mn-cs"/>
          <a:sym typeface="News Gothic MT" charset="0"/>
        </a:defRPr>
      </a:lvl6pPr>
      <a:lvl7pPr marL="2460625" indent="-282575" algn="l" rtl="0" eaLnBrk="1" fontAlgn="base" hangingPunct="1">
        <a:spcBef>
          <a:spcPts val="600"/>
        </a:spcBef>
        <a:spcAft>
          <a:spcPct val="0"/>
        </a:spcAft>
        <a:buClr>
          <a:srgbClr val="A0C4E3"/>
        </a:buClr>
        <a:buSzPct val="110000"/>
        <a:buFont typeface="Wingdings 2" charset="0"/>
        <a:buChar char=""/>
        <a:defRPr>
          <a:solidFill>
            <a:srgbClr val="0682FF"/>
          </a:solidFill>
          <a:latin typeface="+mn-lt"/>
          <a:ea typeface="+mn-ea"/>
          <a:cs typeface="+mn-cs"/>
          <a:sym typeface="News Gothic MT" charset="0"/>
        </a:defRPr>
      </a:lvl7pPr>
      <a:lvl8pPr marL="2917825" indent="-282575" algn="l" rtl="0" eaLnBrk="1" fontAlgn="base" hangingPunct="1">
        <a:spcBef>
          <a:spcPts val="600"/>
        </a:spcBef>
        <a:spcAft>
          <a:spcPct val="0"/>
        </a:spcAft>
        <a:buClr>
          <a:srgbClr val="A0C4E3"/>
        </a:buClr>
        <a:buSzPct val="110000"/>
        <a:buFont typeface="Wingdings 2" charset="0"/>
        <a:buChar char=""/>
        <a:defRPr>
          <a:solidFill>
            <a:srgbClr val="0682FF"/>
          </a:solidFill>
          <a:latin typeface="+mn-lt"/>
          <a:ea typeface="+mn-ea"/>
          <a:cs typeface="+mn-cs"/>
          <a:sym typeface="News Gothic MT" charset="0"/>
        </a:defRPr>
      </a:lvl8pPr>
      <a:lvl9pPr marL="3375025" indent="-282575" algn="l" rtl="0" eaLnBrk="1" fontAlgn="base" hangingPunct="1">
        <a:spcBef>
          <a:spcPts val="600"/>
        </a:spcBef>
        <a:spcAft>
          <a:spcPct val="0"/>
        </a:spcAft>
        <a:buClr>
          <a:srgbClr val="A0C4E3"/>
        </a:buClr>
        <a:buSzPct val="110000"/>
        <a:buFont typeface="Wingdings 2" charset="0"/>
        <a:buChar char=""/>
        <a:defRPr>
          <a:solidFill>
            <a:srgbClr val="0682FF"/>
          </a:solidFill>
          <a:latin typeface="+mn-lt"/>
          <a:ea typeface="+mn-ea"/>
          <a:cs typeface="+mn-cs"/>
          <a:sym typeface="News Gothic M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pub/irs-pdf/fw4.pdf" TargetMode="External"/><Relationship Id="rId2" Type="http://schemas.openxmlformats.org/officeDocument/2006/relationships/hyperlink" Target="https://apps.irs.gov/app/withholdingcalculato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Catholic Diocese of </a:t>
            </a:r>
            <a:br>
              <a:rPr lang="en-US" sz="5400" dirty="0" smtClean="0"/>
            </a:br>
            <a:r>
              <a:rPr lang="en-US" sz="5400" dirty="0" smtClean="0"/>
              <a:t>Sioux Falls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5400" b="1" dirty="0" smtClean="0"/>
              <a:t>2018</a:t>
            </a:r>
          </a:p>
          <a:p>
            <a:pPr algn="ctr">
              <a:buNone/>
            </a:pPr>
            <a:r>
              <a:rPr lang="en-US" sz="5400" b="1" dirty="0" smtClean="0"/>
              <a:t>Administration Workshop</a:t>
            </a:r>
            <a:endParaRPr lang="en-US" sz="54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South Dakota Sales Tax Law </a:t>
            </a:r>
            <a:r>
              <a:rPr lang="en-US" sz="3200" dirty="0" smtClean="0"/>
              <a:t>What Should We Be Doing?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Continue Filing Use Tax Return</a:t>
            </a:r>
          </a:p>
          <a:p>
            <a:pPr lvl="1"/>
            <a:r>
              <a:rPr lang="en-US" dirty="0" smtClean="0"/>
              <a:t>Law Does Not Cover All Sellers</a:t>
            </a:r>
          </a:p>
          <a:p>
            <a:pPr lvl="1"/>
            <a:r>
              <a:rPr lang="en-US" dirty="0" smtClean="0"/>
              <a:t>May Have Miscellaneous Reporting Requirements</a:t>
            </a:r>
          </a:p>
          <a:p>
            <a:r>
              <a:rPr lang="en-US" dirty="0" smtClean="0"/>
              <a:t>Watch Invoices to Avoid Double Payment</a:t>
            </a:r>
          </a:p>
          <a:p>
            <a:r>
              <a:rPr lang="en-US" dirty="0" smtClean="0"/>
              <a:t>Edit Vendors in System if Necessary</a:t>
            </a:r>
          </a:p>
          <a:p>
            <a:r>
              <a:rPr lang="en-US" dirty="0" smtClean="0"/>
              <a:t>Work with Vendors to Ensure Their Requirements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24335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Parish Deposit &amp; Loan Fund Trust </a:t>
            </a:r>
            <a:r>
              <a:rPr lang="en-US" sz="2800" dirty="0" smtClean="0"/>
              <a:t>Revisited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Established in 2016</a:t>
            </a:r>
          </a:p>
          <a:p>
            <a:pPr lvl="1"/>
            <a:r>
              <a:rPr lang="en-US" dirty="0" smtClean="0"/>
              <a:t>South Dakota Business Trust</a:t>
            </a:r>
          </a:p>
          <a:p>
            <a:pPr lvl="1"/>
            <a:r>
              <a:rPr lang="en-US" dirty="0" smtClean="0"/>
              <a:t>Parishes, Parish Programs and Diocesan Related Entities</a:t>
            </a:r>
          </a:p>
          <a:p>
            <a:pPr lvl="1"/>
            <a:r>
              <a:rPr lang="en-US" dirty="0" smtClean="0"/>
              <a:t>Deposits, Loans and Investments</a:t>
            </a:r>
          </a:p>
          <a:p>
            <a:r>
              <a:rPr lang="en-US" dirty="0" smtClean="0"/>
              <a:t>Not Available to Individuals</a:t>
            </a:r>
          </a:p>
          <a:p>
            <a:r>
              <a:rPr lang="en-US" dirty="0" smtClean="0"/>
              <a:t>Not Available to Chancery</a:t>
            </a:r>
          </a:p>
          <a:p>
            <a:r>
              <a:rPr lang="en-US" dirty="0" smtClean="0"/>
              <a:t>Depositors are Certificate Holders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94054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Parish Deposit &amp; Loan Fund Trust </a:t>
            </a:r>
            <a:r>
              <a:rPr lang="en-US" sz="2800" dirty="0" smtClean="0"/>
              <a:t>Revisited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Separate from Chancery</a:t>
            </a:r>
          </a:p>
          <a:p>
            <a:r>
              <a:rPr lang="en-US" dirty="0" smtClean="0"/>
              <a:t>Approximately $</a:t>
            </a:r>
            <a:r>
              <a:rPr lang="en-US" dirty="0"/>
              <a:t>3</a:t>
            </a:r>
            <a:r>
              <a:rPr lang="en-US" dirty="0" smtClean="0"/>
              <a:t>0 Million in Assets</a:t>
            </a:r>
          </a:p>
          <a:p>
            <a:r>
              <a:rPr lang="en-US" dirty="0" smtClean="0"/>
              <a:t>Under 50% of Total in Loans</a:t>
            </a:r>
          </a:p>
          <a:p>
            <a:r>
              <a:rPr lang="en-US" dirty="0" smtClean="0"/>
              <a:t>Remainder in Bond Investment Portfolio, Investment Committee</a:t>
            </a:r>
          </a:p>
          <a:p>
            <a:r>
              <a:rPr lang="en-US" dirty="0" smtClean="0"/>
              <a:t>Make Deposits to “Parish Deposit &amp; Loan Fund Trust”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566928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Parish Best Practices </a:t>
            </a:r>
            <a:br>
              <a:rPr lang="en-US" sz="3600" dirty="0" smtClean="0"/>
            </a:br>
            <a:r>
              <a:rPr lang="en-US" sz="3600" dirty="0" smtClean="0"/>
              <a:t>Record </a:t>
            </a:r>
            <a:r>
              <a:rPr lang="en-US" sz="3600" dirty="0" err="1" smtClean="0"/>
              <a:t>Rention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6418" y="1438420"/>
            <a:ext cx="8229600" cy="4144963"/>
          </a:xfrm>
        </p:spPr>
        <p:txBody>
          <a:bodyPr/>
          <a:lstStyle/>
          <a:p>
            <a:r>
              <a:rPr lang="en-US" dirty="0" smtClean="0"/>
              <a:t>Depends on Action, Expense or Event it Records</a:t>
            </a:r>
          </a:p>
          <a:p>
            <a:r>
              <a:rPr lang="en-US" dirty="0" smtClean="0"/>
              <a:t>Permanent</a:t>
            </a:r>
          </a:p>
          <a:p>
            <a:pPr lvl="1"/>
            <a:r>
              <a:rPr lang="en-US" dirty="0" smtClean="0"/>
              <a:t>Financial Reports and General Ledger</a:t>
            </a:r>
          </a:p>
          <a:p>
            <a:pPr lvl="1"/>
            <a:r>
              <a:rPr lang="en-US" dirty="0" smtClean="0"/>
              <a:t>Property (Deeds) and Insurance</a:t>
            </a:r>
          </a:p>
          <a:p>
            <a:pPr lvl="1"/>
            <a:r>
              <a:rPr lang="en-US" dirty="0" smtClean="0"/>
              <a:t>Legal and Meeting Documentation</a:t>
            </a:r>
          </a:p>
          <a:p>
            <a:pPr lvl="1"/>
            <a:r>
              <a:rPr lang="en-US" dirty="0" smtClean="0"/>
              <a:t>History of parish</a:t>
            </a:r>
          </a:p>
          <a:p>
            <a:r>
              <a:rPr lang="en-US" dirty="0" smtClean="0"/>
              <a:t>Seven Years</a:t>
            </a:r>
          </a:p>
          <a:p>
            <a:pPr lvl="1"/>
            <a:r>
              <a:rPr lang="en-US" dirty="0" smtClean="0"/>
              <a:t>Payroll – 7 years beyond employment</a:t>
            </a:r>
          </a:p>
          <a:p>
            <a:pPr lvl="1"/>
            <a:r>
              <a:rPr lang="en-US" dirty="0" smtClean="0"/>
              <a:t>Bank statements and records</a:t>
            </a:r>
          </a:p>
          <a:p>
            <a:pPr lvl="1"/>
            <a:r>
              <a:rPr lang="en-US" dirty="0" smtClean="0"/>
              <a:t>Paid Invoices</a:t>
            </a:r>
          </a:p>
          <a:p>
            <a:r>
              <a:rPr lang="en-US" dirty="0" smtClean="0"/>
              <a:t>Electronic Storage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056768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Parish Best Practices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Utilize the Computer System</a:t>
            </a:r>
          </a:p>
          <a:p>
            <a:r>
              <a:rPr lang="en-US" dirty="0" smtClean="0"/>
              <a:t>Funds Deposited ASAP</a:t>
            </a:r>
          </a:p>
          <a:p>
            <a:pPr lvl="1"/>
            <a:r>
              <a:rPr lang="en-US" dirty="0" smtClean="0"/>
              <a:t>Remote Capture (Desktop)</a:t>
            </a:r>
          </a:p>
          <a:p>
            <a:r>
              <a:rPr lang="en-US" dirty="0" smtClean="0"/>
              <a:t>Deposits Posted ASAP</a:t>
            </a:r>
          </a:p>
          <a:p>
            <a:r>
              <a:rPr lang="en-US" dirty="0" smtClean="0"/>
              <a:t>Batch Checks For Payment</a:t>
            </a:r>
          </a:p>
          <a:p>
            <a:r>
              <a:rPr lang="en-US" dirty="0" smtClean="0"/>
              <a:t>Uniform Payroll (Twice Per Month)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0998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Parish Best Practices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600" y="1219200"/>
            <a:ext cx="8229600" cy="4144963"/>
          </a:xfrm>
        </p:spPr>
        <p:txBody>
          <a:bodyPr/>
          <a:lstStyle/>
          <a:p>
            <a:r>
              <a:rPr lang="en-US" dirty="0" smtClean="0"/>
              <a:t>Reconcile Bank Within One Week</a:t>
            </a:r>
          </a:p>
          <a:p>
            <a:r>
              <a:rPr lang="en-US" dirty="0" smtClean="0"/>
              <a:t>Utilize System to Monitor Cash</a:t>
            </a:r>
          </a:p>
          <a:p>
            <a:r>
              <a:rPr lang="en-US" dirty="0" smtClean="0"/>
              <a:t>Supporting Documents for All Accounts</a:t>
            </a:r>
          </a:p>
          <a:p>
            <a:r>
              <a:rPr lang="en-US" dirty="0" smtClean="0"/>
              <a:t>Know What is in Each Account</a:t>
            </a:r>
          </a:p>
          <a:p>
            <a:r>
              <a:rPr lang="en-US" dirty="0" smtClean="0"/>
              <a:t>Funds on Hand for Each Dedicated Account or Restriction</a:t>
            </a:r>
          </a:p>
          <a:p>
            <a:r>
              <a:rPr lang="en-US" dirty="0" smtClean="0"/>
              <a:t>Update W-9’s</a:t>
            </a:r>
          </a:p>
          <a:p>
            <a:r>
              <a:rPr lang="en-US" dirty="0" smtClean="0"/>
              <a:t>Survey Banks for Accounts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390127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Parish Best Practices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1055" y="846138"/>
            <a:ext cx="8229600" cy="4144963"/>
          </a:xfrm>
        </p:spPr>
        <p:txBody>
          <a:bodyPr/>
          <a:lstStyle/>
          <a:p>
            <a:r>
              <a:rPr lang="en-US" dirty="0" smtClean="0"/>
              <a:t>Hold and Document Council Meetings</a:t>
            </a:r>
          </a:p>
          <a:p>
            <a:pPr lvl="1"/>
            <a:r>
              <a:rPr lang="en-US" dirty="0" smtClean="0"/>
              <a:t>Maintain Minutes and Log of Action Items/Resolutions</a:t>
            </a:r>
          </a:p>
          <a:p>
            <a:pPr lvl="1"/>
            <a:r>
              <a:rPr lang="en-US" dirty="0" smtClean="0"/>
              <a:t>Financial Statements to members in advance</a:t>
            </a:r>
          </a:p>
          <a:p>
            <a:pPr lvl="1"/>
            <a:r>
              <a:rPr lang="en-US" dirty="0" smtClean="0"/>
              <a:t>General Ledger Available to Chair (or all)</a:t>
            </a:r>
          </a:p>
          <a:p>
            <a:r>
              <a:rPr lang="en-US" dirty="0" smtClean="0"/>
              <a:t>Request to Bishop for any Extraordinary Administration over $10,000</a:t>
            </a:r>
          </a:p>
          <a:p>
            <a:r>
              <a:rPr lang="en-US" dirty="0" smtClean="0"/>
              <a:t>Contract Review Over $10,000 </a:t>
            </a:r>
          </a:p>
          <a:p>
            <a:r>
              <a:rPr lang="en-US" dirty="0" smtClean="0"/>
              <a:t>Summary Report to Parish at Least Annually</a:t>
            </a:r>
          </a:p>
          <a:p>
            <a:r>
              <a:rPr lang="en-US" dirty="0" smtClean="0"/>
              <a:t>Annual Budget</a:t>
            </a:r>
          </a:p>
          <a:p>
            <a:r>
              <a:rPr lang="en-US" dirty="0" smtClean="0"/>
              <a:t>Annual Report to Diocese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87696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Exemption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Exempt from income tax 501(c)3</a:t>
            </a:r>
          </a:p>
          <a:p>
            <a:r>
              <a:rPr lang="en-US" dirty="0" smtClean="0"/>
              <a:t>Official Catholic Directory-Obtain from Chancery</a:t>
            </a:r>
          </a:p>
          <a:p>
            <a:r>
              <a:rPr lang="en-US" dirty="0" smtClean="0"/>
              <a:t>USCCB Group Ruling-http://www.usccb.org/about/general-counsel/upload/group-ruling-letter.pdf</a:t>
            </a:r>
          </a:p>
          <a:p>
            <a:r>
              <a:rPr lang="en-US" dirty="0" smtClean="0"/>
              <a:t>Sales/Use Tax-Parishes not exempt</a:t>
            </a:r>
          </a:p>
          <a:p>
            <a:r>
              <a:rPr lang="en-US" dirty="0" smtClean="0"/>
              <a:t>Sales/Use Tax-School are exempt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dhanson.SFDIOCESE\Local Settings\Temporary Internet Files\Content.IE5\FTE71WHR\MC90044193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3437683" cy="331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142791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Thank you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</a:p>
          <a:p>
            <a:r>
              <a:rPr lang="en-US" dirty="0" smtClean="0"/>
              <a:t>Interaction</a:t>
            </a:r>
          </a:p>
          <a:p>
            <a:r>
              <a:rPr lang="en-US" dirty="0" smtClean="0"/>
              <a:t>Your workshop, Ask questions</a:t>
            </a:r>
          </a:p>
          <a:p>
            <a:r>
              <a:rPr lang="en-US" dirty="0" smtClean="0"/>
              <a:t>Challenge the presenter</a:t>
            </a:r>
          </a:p>
          <a:p>
            <a:r>
              <a:rPr lang="en-US" dirty="0" smtClean="0"/>
              <a:t>Prizes!</a:t>
            </a:r>
            <a:endParaRPr lang="en-US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and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What’s new?</a:t>
            </a:r>
          </a:p>
          <a:p>
            <a:pPr lvl="1"/>
            <a:r>
              <a:rPr lang="en-US" dirty="0" smtClean="0"/>
              <a:t>Income Tax Changes</a:t>
            </a:r>
          </a:p>
          <a:p>
            <a:pPr lvl="1"/>
            <a:r>
              <a:rPr lang="en-US" dirty="0" smtClean="0"/>
              <a:t>Sales/Use Tax Changes</a:t>
            </a:r>
          </a:p>
          <a:p>
            <a:r>
              <a:rPr lang="en-US" dirty="0" smtClean="0"/>
              <a:t>Revisit/Update Existing Items</a:t>
            </a:r>
          </a:p>
          <a:p>
            <a:pPr lvl="1"/>
            <a:r>
              <a:rPr lang="en-US" dirty="0" smtClean="0"/>
              <a:t>Parish Deposit &amp; Loan Fund Trust</a:t>
            </a:r>
          </a:p>
          <a:p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Accounting/Reconciliations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Record Retention</a:t>
            </a:r>
          </a:p>
          <a:p>
            <a:r>
              <a:rPr lang="en-US" dirty="0" smtClean="0"/>
              <a:t>Resources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2018 Tax Cuts and Jobs Act </a:t>
            </a:r>
            <a:r>
              <a:rPr lang="en-US" sz="3200" dirty="0" smtClean="0"/>
              <a:t>(More Common Changes and Impact)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Income tax rates</a:t>
            </a:r>
          </a:p>
          <a:p>
            <a:r>
              <a:rPr lang="en-US" dirty="0" smtClean="0"/>
              <a:t>Personal Exemptions</a:t>
            </a:r>
          </a:p>
          <a:p>
            <a:r>
              <a:rPr lang="en-US" dirty="0" smtClean="0"/>
              <a:t>Standard Deductions</a:t>
            </a:r>
          </a:p>
          <a:p>
            <a:r>
              <a:rPr lang="en-US" dirty="0" smtClean="0"/>
              <a:t>Itemized Deductions-certain limitations</a:t>
            </a:r>
          </a:p>
          <a:p>
            <a:r>
              <a:rPr lang="en-US" dirty="0" smtClean="0"/>
              <a:t>Credits and Estate Taxes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172033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2018 Tax Cuts and Jobs Act </a:t>
            </a:r>
            <a:r>
              <a:rPr lang="en-US" sz="3200" dirty="0" smtClean="0"/>
              <a:t>(What Should We Be Doing?)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Revisit W-4</a:t>
            </a:r>
          </a:p>
          <a:p>
            <a:pPr lvl="1"/>
            <a:r>
              <a:rPr lang="en-US" dirty="0" smtClean="0"/>
              <a:t>New form issued</a:t>
            </a:r>
          </a:p>
          <a:p>
            <a:pPr lvl="1"/>
            <a:r>
              <a:rPr lang="en-US" dirty="0" smtClean="0"/>
              <a:t>Lay Employee Considerations</a:t>
            </a:r>
          </a:p>
          <a:p>
            <a:pPr lvl="2"/>
            <a:r>
              <a:rPr lang="en-US" dirty="0">
                <a:hlinkClick r:id="rId2"/>
              </a:rPr>
              <a:t>https://apps.irs.gov/app/withholdingcalculator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2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www.irs.gov/pub/irs-pdf/fw4.pdf</a:t>
            </a:r>
            <a:endParaRPr lang="en-US" dirty="0" smtClean="0"/>
          </a:p>
          <a:p>
            <a:pPr lvl="1"/>
            <a:r>
              <a:rPr lang="en-US" dirty="0" smtClean="0"/>
              <a:t>Final W-4 issued in 2020</a:t>
            </a:r>
          </a:p>
        </p:txBody>
      </p:sp>
    </p:spTree>
    <p:extLst>
      <p:ext uri="{BB962C8B-B14F-4D97-AF65-F5344CB8AC3E}">
        <p14:creationId xmlns:p14="http://schemas.microsoft.com/office/powerpoint/2010/main" val="2363035226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2018 Tax Cuts and Jobs Act </a:t>
            </a:r>
            <a:r>
              <a:rPr lang="en-US" sz="3200" dirty="0" smtClean="0"/>
              <a:t>(What Should We Be Doing?)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Clergy Considerations</a:t>
            </a:r>
          </a:p>
          <a:p>
            <a:r>
              <a:rPr lang="en-US" dirty="0" smtClean="0"/>
              <a:t>Increased Standard Deduction</a:t>
            </a:r>
          </a:p>
          <a:p>
            <a:r>
              <a:rPr lang="en-US" dirty="0" smtClean="0"/>
              <a:t>Itemized Deductions-Certain Limitations</a:t>
            </a:r>
          </a:p>
          <a:p>
            <a:r>
              <a:rPr lang="en-US" dirty="0" smtClean="0"/>
              <a:t>Clergy Mileage Reporting</a:t>
            </a:r>
          </a:p>
          <a:p>
            <a:pPr lvl="1"/>
            <a:r>
              <a:rPr lang="en-US" dirty="0" smtClean="0"/>
              <a:t>Elimination of Business Mileage Deduction</a:t>
            </a:r>
          </a:p>
          <a:p>
            <a:pPr lvl="1"/>
            <a:r>
              <a:rPr lang="en-US" dirty="0" smtClean="0"/>
              <a:t>Contemporaneous Records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8203808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2018 Tax Cuts and Jobs Act </a:t>
            </a:r>
            <a:r>
              <a:rPr lang="en-US" sz="3200" dirty="0" smtClean="0"/>
              <a:t>(What Should We Be Doing?)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Donor Considerations</a:t>
            </a:r>
          </a:p>
          <a:p>
            <a:r>
              <a:rPr lang="en-US" dirty="0" smtClean="0"/>
              <a:t>Increased (Doubled) Standard Deduction</a:t>
            </a:r>
          </a:p>
          <a:p>
            <a:r>
              <a:rPr lang="en-US" dirty="0" smtClean="0"/>
              <a:t>Gifting Ideas</a:t>
            </a:r>
          </a:p>
          <a:p>
            <a:pPr lvl="1"/>
            <a:r>
              <a:rPr lang="en-US" dirty="0" smtClean="0"/>
              <a:t>Bypass Income (Grain)</a:t>
            </a:r>
          </a:p>
          <a:p>
            <a:pPr lvl="1"/>
            <a:r>
              <a:rPr lang="en-US" dirty="0" smtClean="0"/>
              <a:t>Bypass Gains (Stock)</a:t>
            </a:r>
          </a:p>
          <a:p>
            <a:r>
              <a:rPr lang="en-US" dirty="0" smtClean="0"/>
              <a:t>Corporate Contributions</a:t>
            </a:r>
          </a:p>
          <a:p>
            <a:pPr lvl="1"/>
            <a:r>
              <a:rPr lang="en-US" dirty="0" smtClean="0"/>
              <a:t>Marketing</a:t>
            </a:r>
          </a:p>
          <a:p>
            <a:r>
              <a:rPr lang="en-US" dirty="0" smtClean="0"/>
              <a:t>Donated Services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522917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2018 Tax Cuts and Jobs Act </a:t>
            </a:r>
            <a:r>
              <a:rPr lang="en-US" sz="3200" dirty="0"/>
              <a:t>(What Should We Be </a:t>
            </a:r>
            <a:r>
              <a:rPr lang="en-US" sz="3200" dirty="0" smtClean="0"/>
              <a:t>Doing?)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Charitable Contributions at All Time High</a:t>
            </a:r>
          </a:p>
          <a:p>
            <a:r>
              <a:rPr lang="en-US" dirty="0" smtClean="0"/>
              <a:t>Belief in Mission-Not Tax Deductibility</a:t>
            </a:r>
          </a:p>
          <a:p>
            <a:pPr lvl="1"/>
            <a:r>
              <a:rPr lang="en-US" dirty="0" smtClean="0"/>
              <a:t>Reporting (Transparency)</a:t>
            </a:r>
          </a:p>
          <a:p>
            <a:pPr lvl="1"/>
            <a:r>
              <a:rPr lang="en-US" dirty="0" smtClean="0"/>
              <a:t>Communicate Needs</a:t>
            </a:r>
          </a:p>
          <a:p>
            <a:pPr lvl="1"/>
            <a:r>
              <a:rPr lang="en-US" dirty="0" smtClean="0"/>
              <a:t>Tell Story of Programs</a:t>
            </a:r>
          </a:p>
          <a:p>
            <a:pPr lvl="1"/>
            <a:r>
              <a:rPr lang="en-US" dirty="0" smtClean="0"/>
              <a:t>Provide Giving Options (Electronic)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500005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South Dakota Sales Tax Law </a:t>
            </a:r>
            <a:r>
              <a:rPr lang="en-US" sz="3200" dirty="0" smtClean="0"/>
              <a:t>November 1, 2018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US Supreme Court Ruling</a:t>
            </a:r>
          </a:p>
          <a:p>
            <a:r>
              <a:rPr lang="en-US" dirty="0" smtClean="0"/>
              <a:t>Remote Sellers and Market Place Providers</a:t>
            </a:r>
          </a:p>
          <a:p>
            <a:pPr lvl="1"/>
            <a:r>
              <a:rPr lang="en-US" dirty="0" smtClean="0"/>
              <a:t>Over $100,000 In Revenue</a:t>
            </a:r>
          </a:p>
          <a:p>
            <a:pPr lvl="1"/>
            <a:r>
              <a:rPr lang="en-US" dirty="0" smtClean="0"/>
              <a:t>Over 200 Transactions</a:t>
            </a:r>
          </a:p>
          <a:p>
            <a:r>
              <a:rPr lang="en-US" dirty="0" smtClean="0"/>
              <a:t>Invoice, Collect and Remit Sales Tax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90034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ishSOFT_2011">
  <a:themeElements>
    <a:clrScheme name="">
      <a:dk1>
        <a:srgbClr val="004080"/>
      </a:dk1>
      <a:lt1>
        <a:srgbClr val="FFBF7F"/>
      </a:lt1>
      <a:dk2>
        <a:srgbClr val="000000"/>
      </a:dk2>
      <a:lt2>
        <a:srgbClr val="000000"/>
      </a:lt2>
      <a:accent1>
        <a:srgbClr val="004080"/>
      </a:accent1>
      <a:accent2>
        <a:srgbClr val="333399"/>
      </a:accent2>
      <a:accent3>
        <a:srgbClr val="FFDCC0"/>
      </a:accent3>
      <a:accent4>
        <a:srgbClr val="00356C"/>
      </a:accent4>
      <a:accent5>
        <a:srgbClr val="AAAFC0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Blank - No Graphics">
      <a:majorFont>
        <a:latin typeface="News Gothic MT"/>
        <a:ea typeface="ヒラギノ角ゴ ProN W3"/>
        <a:cs typeface="ヒラギノ角ゴ ProN W3"/>
      </a:majorFont>
      <a:minorFont>
        <a:latin typeface="News Gothic M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Blank - No Graph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2509</TotalTime>
  <Pages>0</Pages>
  <Words>582</Words>
  <Characters>0</Characters>
  <Application>Microsoft Office PowerPoint</Application>
  <PresentationFormat>On-screen Show (4:3)</PresentationFormat>
  <Lines>0</Lines>
  <Paragraphs>132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Calibri</vt:lpstr>
      <vt:lpstr>Gill Sans</vt:lpstr>
      <vt:lpstr>News Gothic MT</vt:lpstr>
      <vt:lpstr>Wingdings 2</vt:lpstr>
      <vt:lpstr>ヒラギノ角ゴ ProN W3</vt:lpstr>
      <vt:lpstr>ParishSOFT_2011</vt:lpstr>
      <vt:lpstr>Catholic Diocese of  Sioux Falls</vt:lpstr>
      <vt:lpstr>Today’s Goals</vt:lpstr>
      <vt:lpstr>Accounting and Finance</vt:lpstr>
      <vt:lpstr>2018 Tax Cuts and Jobs Act (More Common Changes and Impact)</vt:lpstr>
      <vt:lpstr>2018 Tax Cuts and Jobs Act (What Should We Be Doing?)</vt:lpstr>
      <vt:lpstr>2018 Tax Cuts and Jobs Act (What Should We Be Doing?)</vt:lpstr>
      <vt:lpstr>2018 Tax Cuts and Jobs Act (What Should We Be Doing?)</vt:lpstr>
      <vt:lpstr>2018 Tax Cuts and Jobs Act (What Should We Be Doing?)</vt:lpstr>
      <vt:lpstr>South Dakota Sales Tax Law November 1, 2018</vt:lpstr>
      <vt:lpstr>South Dakota Sales Tax Law What Should We Be Doing?</vt:lpstr>
      <vt:lpstr>Parish Deposit &amp; Loan Fund Trust Revisited</vt:lpstr>
      <vt:lpstr>Parish Deposit &amp; Loan Fund Trust Revisited</vt:lpstr>
      <vt:lpstr>Parish Best Practices  Record Rention</vt:lpstr>
      <vt:lpstr>Parish Best Practices</vt:lpstr>
      <vt:lpstr>Parish Best Practices</vt:lpstr>
      <vt:lpstr>Parish Best Practices</vt:lpstr>
      <vt:lpstr>Tax Exemption</vt:lpstr>
      <vt:lpstr>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Dunning</dc:creator>
  <cp:lastModifiedBy>Mike Bannwarth</cp:lastModifiedBy>
  <cp:revision>292</cp:revision>
  <cp:lastPrinted>2012-10-12T18:30:29Z</cp:lastPrinted>
  <dcterms:modified xsi:type="dcterms:W3CDTF">2018-10-01T21:00:26Z</dcterms:modified>
</cp:coreProperties>
</file>